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00" r:id="rId1"/>
  </p:sldMasterIdLst>
  <p:notesMasterIdLst>
    <p:notesMasterId r:id="rId49"/>
  </p:notesMasterIdLst>
  <p:sldIdLst>
    <p:sldId id="257" r:id="rId2"/>
    <p:sldId id="268" r:id="rId3"/>
    <p:sldId id="269" r:id="rId4"/>
    <p:sldId id="270" r:id="rId5"/>
    <p:sldId id="308" r:id="rId6"/>
    <p:sldId id="309" r:id="rId7"/>
    <p:sldId id="273" r:id="rId8"/>
    <p:sldId id="271" r:id="rId9"/>
    <p:sldId id="310" r:id="rId10"/>
    <p:sldId id="277" r:id="rId11"/>
    <p:sldId id="274" r:id="rId12"/>
    <p:sldId id="275" r:id="rId13"/>
    <p:sldId id="311" r:id="rId14"/>
    <p:sldId id="312" r:id="rId15"/>
    <p:sldId id="313" r:id="rId16"/>
    <p:sldId id="261" r:id="rId17"/>
    <p:sldId id="262" r:id="rId18"/>
    <p:sldId id="314" r:id="rId19"/>
    <p:sldId id="315" r:id="rId20"/>
    <p:sldId id="316" r:id="rId21"/>
    <p:sldId id="317" r:id="rId22"/>
    <p:sldId id="318" r:id="rId23"/>
    <p:sldId id="319" r:id="rId24"/>
    <p:sldId id="320" r:id="rId25"/>
    <p:sldId id="284" r:id="rId26"/>
    <p:sldId id="321" r:id="rId27"/>
    <p:sldId id="286" r:id="rId28"/>
    <p:sldId id="287" r:id="rId29"/>
    <p:sldId id="288" r:id="rId30"/>
    <p:sldId id="289" r:id="rId31"/>
    <p:sldId id="290" r:id="rId32"/>
    <p:sldId id="291" r:id="rId33"/>
    <p:sldId id="292" r:id="rId34"/>
    <p:sldId id="285" r:id="rId35"/>
    <p:sldId id="294" r:id="rId36"/>
    <p:sldId id="295" r:id="rId37"/>
    <p:sldId id="301" r:id="rId38"/>
    <p:sldId id="302" r:id="rId39"/>
    <p:sldId id="296" r:id="rId40"/>
    <p:sldId id="300" r:id="rId41"/>
    <p:sldId id="303" r:id="rId42"/>
    <p:sldId id="304" r:id="rId43"/>
    <p:sldId id="282" r:id="rId44"/>
    <p:sldId id="322" r:id="rId45"/>
    <p:sldId id="323" r:id="rId46"/>
    <p:sldId id="324" r:id="rId47"/>
    <p:sldId id="325" r:id="rId48"/>
  </p:sldIdLst>
  <p:sldSz cx="12192000" cy="6858000"/>
  <p:notesSz cx="6858000" cy="9144000"/>
  <p:embeddedFontLst>
    <p:embeddedFont>
      <p:font typeface="Abadi Extra Light" panose="020B0204020104020204" pitchFamily="34" charset="0"/>
      <p:regular r:id="rId50"/>
    </p:embeddedFont>
    <p:embeddedFont>
      <p:font typeface="Aharoni" panose="02010803020104030203" pitchFamily="2" charset="-79"/>
      <p:bold r:id="rId51"/>
    </p:embeddedFont>
    <p:embeddedFont>
      <p:font typeface="Avenir Black" panose="02000503020000020003" pitchFamily="2" charset="0"/>
      <p:bold r:id="rId52"/>
      <p:italic r:id="rId53"/>
      <p:boldItalic r:id="rId54"/>
    </p:embeddedFont>
    <p:embeddedFont>
      <p:font typeface="Avenir Book" panose="02000503020000020003" pitchFamily="2" charset="0"/>
      <p:regular r:id="rId55"/>
      <p:italic r:id="rId56"/>
    </p:embeddedFont>
    <p:embeddedFont>
      <p:font typeface="Avenir Next LT Pro Light" panose="020B0304020202020204" pitchFamily="34" charset="77"/>
      <p:regular r:id="rId57"/>
      <p:italic r:id="rId58"/>
    </p:embeddedFont>
    <p:embeddedFont>
      <p:font typeface="Jumble" panose="02000503000000020004" pitchFamily="2" charset="0"/>
      <p:regular r:id="rId59"/>
    </p:embeddedFont>
    <p:embeddedFont>
      <p:font typeface="Neue Haas Grotesk Text Pro" panose="020B0504020202020204" pitchFamily="34" charset="77"/>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5171"/>
    <a:srgbClr val="C2E5FF"/>
    <a:srgbClr val="3056D4"/>
    <a:srgbClr val="4397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49CF6-4AD1-8C4D-A9EA-F5ABEB6A1665}" v="23" dt="2023-08-23T16:01:18.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3"/>
  </p:normalViewPr>
  <p:slideViewPr>
    <p:cSldViewPr snapToGrid="0">
      <p:cViewPr>
        <p:scale>
          <a:sx n="90" d="100"/>
          <a:sy n="90" d="100"/>
        </p:scale>
        <p:origin x="60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B108E-C75A-4327-A188-91AF648CCE4E}"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A9143828-E7CA-414C-9703-9D38C5BB1AAB}">
      <dgm:prSet/>
      <dgm:spPr/>
      <dgm:t>
        <a:bodyPr/>
        <a:lstStyle/>
        <a:p>
          <a:r>
            <a:rPr lang="en-US">
              <a:latin typeface="Aptos" panose="020B0004020202020204" pitchFamily="34" charset="0"/>
              <a:cs typeface="Aharoni" panose="02010803020104030203" pitchFamily="2" charset="-79"/>
            </a:rPr>
            <a:t> </a:t>
          </a:r>
          <a:r>
            <a:rPr lang="en-US" b="1">
              <a:latin typeface="Aptos" panose="020B0004020202020204" pitchFamily="34" charset="0"/>
              <a:cs typeface="Aharoni" panose="02010803020104030203" pitchFamily="2" charset="-79"/>
            </a:rPr>
            <a:t>COLLEGE OR UNIVERSITY </a:t>
          </a:r>
          <a:r>
            <a:rPr lang="en-US">
              <a:latin typeface="Aptos" panose="020B0004020202020204" pitchFamily="34" charset="0"/>
            </a:rPr>
            <a:t>(FIU, Harvard, Pomona College)</a:t>
          </a:r>
          <a:endParaRPr lang="en-US" dirty="0">
            <a:latin typeface="Aptos" panose="020B0004020202020204" pitchFamily="34" charset="0"/>
          </a:endParaRPr>
        </a:p>
      </dgm:t>
    </dgm:pt>
    <dgm:pt modelId="{26C1CF3D-F07C-49F1-99C5-E30CD57EB9C6}" type="parTrans" cxnId="{E882926C-D147-4F83-B605-BE3DC6B786AB}">
      <dgm:prSet/>
      <dgm:spPr/>
      <dgm:t>
        <a:bodyPr/>
        <a:lstStyle/>
        <a:p>
          <a:endParaRPr lang="en-US">
            <a:latin typeface="Aptos" panose="020B0004020202020204" pitchFamily="34" charset="0"/>
          </a:endParaRPr>
        </a:p>
      </dgm:t>
    </dgm:pt>
    <dgm:pt modelId="{E882A1D9-77B9-4BAB-A35D-622A6197D452}" type="sibTrans" cxnId="{E882926C-D147-4F83-B605-BE3DC6B786AB}">
      <dgm:prSet/>
      <dgm:spPr/>
      <dgm:t>
        <a:bodyPr/>
        <a:lstStyle/>
        <a:p>
          <a:endParaRPr lang="en-US">
            <a:latin typeface="Aptos" panose="020B0004020202020204" pitchFamily="34" charset="0"/>
          </a:endParaRPr>
        </a:p>
      </dgm:t>
    </dgm:pt>
    <dgm:pt modelId="{67CBDC67-45ED-4D36-AFAF-3170A3F495E3}">
      <dgm:prSet/>
      <dgm:spPr/>
      <dgm:t>
        <a:bodyPr/>
        <a:lstStyle/>
        <a:p>
          <a:r>
            <a:rPr lang="en-US" b="1">
              <a:latin typeface="Aptos" panose="020B0004020202020204" pitchFamily="34" charset="0"/>
              <a:cs typeface="Aharoni" panose="02010803020104030203" pitchFamily="2" charset="-79"/>
            </a:rPr>
            <a:t>COMMUNITY COLLEGE </a:t>
          </a:r>
          <a:r>
            <a:rPr lang="en-US">
              <a:latin typeface="Aptos" panose="020B0004020202020204" pitchFamily="34" charset="0"/>
            </a:rPr>
            <a:t>(Miami Dade College, Santa Fe)</a:t>
          </a:r>
          <a:endParaRPr lang="en-US" dirty="0">
            <a:latin typeface="Aptos" panose="020B0004020202020204" pitchFamily="34" charset="0"/>
          </a:endParaRPr>
        </a:p>
      </dgm:t>
    </dgm:pt>
    <dgm:pt modelId="{0E280D89-0C2E-4F90-AB90-ABFB2838E5CF}" type="parTrans" cxnId="{1BB7F2D0-3307-4856-A3EB-F0E51787AF9A}">
      <dgm:prSet/>
      <dgm:spPr/>
      <dgm:t>
        <a:bodyPr/>
        <a:lstStyle/>
        <a:p>
          <a:endParaRPr lang="en-US">
            <a:latin typeface="Aptos" panose="020B0004020202020204" pitchFamily="34" charset="0"/>
          </a:endParaRPr>
        </a:p>
      </dgm:t>
    </dgm:pt>
    <dgm:pt modelId="{E2B3AD19-492C-46B2-81F0-EC45B15EC328}" type="sibTrans" cxnId="{1BB7F2D0-3307-4856-A3EB-F0E51787AF9A}">
      <dgm:prSet/>
      <dgm:spPr/>
      <dgm:t>
        <a:bodyPr/>
        <a:lstStyle/>
        <a:p>
          <a:endParaRPr lang="en-US">
            <a:latin typeface="Aptos" panose="020B0004020202020204" pitchFamily="34" charset="0"/>
          </a:endParaRPr>
        </a:p>
      </dgm:t>
    </dgm:pt>
    <dgm:pt modelId="{B300E7FF-38B3-4832-AA78-6E939261283C}">
      <dgm:prSet/>
      <dgm:spPr/>
      <dgm:t>
        <a:bodyPr/>
        <a:lstStyle/>
        <a:p>
          <a:r>
            <a:rPr lang="en-US" b="1">
              <a:latin typeface="Aptos" panose="020B0004020202020204" pitchFamily="34" charset="0"/>
              <a:cs typeface="Aharoni" panose="02010803020104030203" pitchFamily="2" charset="-79"/>
            </a:rPr>
            <a:t>VOCATIONAL/TECHNICAL </a:t>
          </a:r>
          <a:r>
            <a:rPr lang="en-US">
              <a:latin typeface="Aptos" panose="020B0004020202020204" pitchFamily="34" charset="0"/>
            </a:rPr>
            <a:t>(Robert Morgan, Lindsay Hopkins</a:t>
          </a:r>
          <a:endParaRPr lang="en-US" dirty="0">
            <a:latin typeface="Aptos" panose="020B0004020202020204" pitchFamily="34" charset="0"/>
          </a:endParaRPr>
        </a:p>
      </dgm:t>
    </dgm:pt>
    <dgm:pt modelId="{026A079A-E1CA-46E4-9CA0-CFD638C84A97}" type="parTrans" cxnId="{0FBD7A21-B243-4672-92D4-F28B22EF0564}">
      <dgm:prSet/>
      <dgm:spPr/>
      <dgm:t>
        <a:bodyPr/>
        <a:lstStyle/>
        <a:p>
          <a:endParaRPr lang="en-US">
            <a:latin typeface="Aptos" panose="020B0004020202020204" pitchFamily="34" charset="0"/>
          </a:endParaRPr>
        </a:p>
      </dgm:t>
    </dgm:pt>
    <dgm:pt modelId="{C129E7D0-81C6-4EA9-B40B-021B3B4D8242}" type="sibTrans" cxnId="{0FBD7A21-B243-4672-92D4-F28B22EF0564}">
      <dgm:prSet/>
      <dgm:spPr/>
      <dgm:t>
        <a:bodyPr/>
        <a:lstStyle/>
        <a:p>
          <a:endParaRPr lang="en-US">
            <a:latin typeface="Aptos" panose="020B0004020202020204" pitchFamily="34" charset="0"/>
          </a:endParaRPr>
        </a:p>
      </dgm:t>
    </dgm:pt>
    <dgm:pt modelId="{EE685E09-22A4-453E-8395-F6DB3CA79BE8}">
      <dgm:prSet/>
      <dgm:spPr/>
      <dgm:t>
        <a:bodyPr/>
        <a:lstStyle/>
        <a:p>
          <a:r>
            <a:rPr lang="en-US" b="1">
              <a:latin typeface="Aptos" panose="020B0004020202020204" pitchFamily="34" charset="0"/>
              <a:cs typeface="Aharoni" panose="02010803020104030203" pitchFamily="2" charset="-79"/>
            </a:rPr>
            <a:t>MILITARY</a:t>
          </a:r>
          <a:r>
            <a:rPr lang="en-US">
              <a:latin typeface="Aptos" panose="020B0004020202020204" pitchFamily="34" charset="0"/>
            </a:rPr>
            <a:t> (Army, Navy, Marines)</a:t>
          </a:r>
          <a:endParaRPr lang="en-US" dirty="0">
            <a:latin typeface="Aptos" panose="020B0004020202020204" pitchFamily="34" charset="0"/>
          </a:endParaRPr>
        </a:p>
      </dgm:t>
    </dgm:pt>
    <dgm:pt modelId="{3BCDA18A-1460-4C01-8ABC-6D46191B93D4}" type="parTrans" cxnId="{D15A1DDA-421E-4A23-B1A3-37C9EA726109}">
      <dgm:prSet/>
      <dgm:spPr/>
      <dgm:t>
        <a:bodyPr/>
        <a:lstStyle/>
        <a:p>
          <a:endParaRPr lang="en-US">
            <a:latin typeface="Aptos" panose="020B0004020202020204" pitchFamily="34" charset="0"/>
          </a:endParaRPr>
        </a:p>
      </dgm:t>
    </dgm:pt>
    <dgm:pt modelId="{9ED7942F-BE69-4B06-B66B-80F30029DD98}" type="sibTrans" cxnId="{D15A1DDA-421E-4A23-B1A3-37C9EA726109}">
      <dgm:prSet/>
      <dgm:spPr/>
      <dgm:t>
        <a:bodyPr/>
        <a:lstStyle/>
        <a:p>
          <a:endParaRPr lang="en-US">
            <a:latin typeface="Aptos" panose="020B0004020202020204" pitchFamily="34" charset="0"/>
          </a:endParaRPr>
        </a:p>
      </dgm:t>
    </dgm:pt>
    <dgm:pt modelId="{C4980A5D-78C0-4DBE-A28E-751DFF6A3020}" type="pres">
      <dgm:prSet presAssocID="{E0BB108E-C75A-4327-A188-91AF648CCE4E}" presName="vert0" presStyleCnt="0">
        <dgm:presLayoutVars>
          <dgm:dir/>
          <dgm:animOne val="branch"/>
          <dgm:animLvl val="lvl"/>
        </dgm:presLayoutVars>
      </dgm:prSet>
      <dgm:spPr/>
    </dgm:pt>
    <dgm:pt modelId="{D3C1BDC0-1D7F-419E-BDE0-9C48E2B6DF5B}" type="pres">
      <dgm:prSet presAssocID="{A9143828-E7CA-414C-9703-9D38C5BB1AAB}" presName="thickLine" presStyleLbl="alignNode1" presStyleIdx="0" presStyleCnt="4"/>
      <dgm:spPr/>
    </dgm:pt>
    <dgm:pt modelId="{214A5AE4-E8BE-4743-AC43-F0DB9EF8D9E6}" type="pres">
      <dgm:prSet presAssocID="{A9143828-E7CA-414C-9703-9D38C5BB1AAB}" presName="horz1" presStyleCnt="0"/>
      <dgm:spPr/>
    </dgm:pt>
    <dgm:pt modelId="{9976E0CB-A4F7-4A36-AFD4-8517BD0ED4FC}" type="pres">
      <dgm:prSet presAssocID="{A9143828-E7CA-414C-9703-9D38C5BB1AAB}" presName="tx1" presStyleLbl="revTx" presStyleIdx="0" presStyleCnt="4"/>
      <dgm:spPr/>
    </dgm:pt>
    <dgm:pt modelId="{207033AE-8930-4183-ABD8-CE3BE3B13987}" type="pres">
      <dgm:prSet presAssocID="{A9143828-E7CA-414C-9703-9D38C5BB1AAB}" presName="vert1" presStyleCnt="0"/>
      <dgm:spPr/>
    </dgm:pt>
    <dgm:pt modelId="{EE79DC4A-E367-4174-A5D1-75A16F91BD60}" type="pres">
      <dgm:prSet presAssocID="{67CBDC67-45ED-4D36-AFAF-3170A3F495E3}" presName="thickLine" presStyleLbl="alignNode1" presStyleIdx="1" presStyleCnt="4"/>
      <dgm:spPr/>
    </dgm:pt>
    <dgm:pt modelId="{170FD032-393D-4F09-BDC6-11BF8FB62197}" type="pres">
      <dgm:prSet presAssocID="{67CBDC67-45ED-4D36-AFAF-3170A3F495E3}" presName="horz1" presStyleCnt="0"/>
      <dgm:spPr/>
    </dgm:pt>
    <dgm:pt modelId="{FA339D8C-DD5F-47CE-8150-A53E157DCAC8}" type="pres">
      <dgm:prSet presAssocID="{67CBDC67-45ED-4D36-AFAF-3170A3F495E3}" presName="tx1" presStyleLbl="revTx" presStyleIdx="1" presStyleCnt="4"/>
      <dgm:spPr/>
    </dgm:pt>
    <dgm:pt modelId="{9A8ED3BE-E897-42AD-8CC9-6FD583721EC6}" type="pres">
      <dgm:prSet presAssocID="{67CBDC67-45ED-4D36-AFAF-3170A3F495E3}" presName="vert1" presStyleCnt="0"/>
      <dgm:spPr/>
    </dgm:pt>
    <dgm:pt modelId="{CBBB0E83-ABF6-4210-BFF3-008A6FD559AB}" type="pres">
      <dgm:prSet presAssocID="{B300E7FF-38B3-4832-AA78-6E939261283C}" presName="thickLine" presStyleLbl="alignNode1" presStyleIdx="2" presStyleCnt="4"/>
      <dgm:spPr/>
    </dgm:pt>
    <dgm:pt modelId="{A0782BF2-3DDD-4F3D-8DCC-1FD89300ED8B}" type="pres">
      <dgm:prSet presAssocID="{B300E7FF-38B3-4832-AA78-6E939261283C}" presName="horz1" presStyleCnt="0"/>
      <dgm:spPr/>
    </dgm:pt>
    <dgm:pt modelId="{C79DF48A-A20A-4567-84F0-87EBFCDAB091}" type="pres">
      <dgm:prSet presAssocID="{B300E7FF-38B3-4832-AA78-6E939261283C}" presName="tx1" presStyleLbl="revTx" presStyleIdx="2" presStyleCnt="4"/>
      <dgm:spPr/>
    </dgm:pt>
    <dgm:pt modelId="{D6803C8E-CCB9-4040-84FE-0342A1A8C4A1}" type="pres">
      <dgm:prSet presAssocID="{B300E7FF-38B3-4832-AA78-6E939261283C}" presName="vert1" presStyleCnt="0"/>
      <dgm:spPr/>
    </dgm:pt>
    <dgm:pt modelId="{2523AB5A-E7D6-41AC-8612-B44EF8E9885D}" type="pres">
      <dgm:prSet presAssocID="{EE685E09-22A4-453E-8395-F6DB3CA79BE8}" presName="thickLine" presStyleLbl="alignNode1" presStyleIdx="3" presStyleCnt="4"/>
      <dgm:spPr/>
    </dgm:pt>
    <dgm:pt modelId="{29219511-9409-4858-80B5-D586D297C692}" type="pres">
      <dgm:prSet presAssocID="{EE685E09-22A4-453E-8395-F6DB3CA79BE8}" presName="horz1" presStyleCnt="0"/>
      <dgm:spPr/>
    </dgm:pt>
    <dgm:pt modelId="{CDB269D2-013C-4D4B-8355-B1E6ED1C569F}" type="pres">
      <dgm:prSet presAssocID="{EE685E09-22A4-453E-8395-F6DB3CA79BE8}" presName="tx1" presStyleLbl="revTx" presStyleIdx="3" presStyleCnt="4"/>
      <dgm:spPr/>
    </dgm:pt>
    <dgm:pt modelId="{2635FD49-D46F-4DF6-A57D-F17894A6DB53}" type="pres">
      <dgm:prSet presAssocID="{EE685E09-22A4-453E-8395-F6DB3CA79BE8}" presName="vert1" presStyleCnt="0"/>
      <dgm:spPr/>
    </dgm:pt>
  </dgm:ptLst>
  <dgm:cxnLst>
    <dgm:cxn modelId="{0FBD7A21-B243-4672-92D4-F28B22EF0564}" srcId="{E0BB108E-C75A-4327-A188-91AF648CCE4E}" destId="{B300E7FF-38B3-4832-AA78-6E939261283C}" srcOrd="2" destOrd="0" parTransId="{026A079A-E1CA-46E4-9CA0-CFD638C84A97}" sibTransId="{C129E7D0-81C6-4EA9-B40B-021B3B4D8242}"/>
    <dgm:cxn modelId="{6C27122E-926F-4AA7-8C27-EB227732E7AF}" type="presOf" srcId="{EE685E09-22A4-453E-8395-F6DB3CA79BE8}" destId="{CDB269D2-013C-4D4B-8355-B1E6ED1C569F}" srcOrd="0" destOrd="0" presId="urn:microsoft.com/office/officeart/2008/layout/LinedList"/>
    <dgm:cxn modelId="{E882926C-D147-4F83-B605-BE3DC6B786AB}" srcId="{E0BB108E-C75A-4327-A188-91AF648CCE4E}" destId="{A9143828-E7CA-414C-9703-9D38C5BB1AAB}" srcOrd="0" destOrd="0" parTransId="{26C1CF3D-F07C-49F1-99C5-E30CD57EB9C6}" sibTransId="{E882A1D9-77B9-4BAB-A35D-622A6197D452}"/>
    <dgm:cxn modelId="{7B086981-F644-4F35-B223-AEF0CE9E972D}" type="presOf" srcId="{A9143828-E7CA-414C-9703-9D38C5BB1AAB}" destId="{9976E0CB-A4F7-4A36-AFD4-8517BD0ED4FC}" srcOrd="0" destOrd="0" presId="urn:microsoft.com/office/officeart/2008/layout/LinedList"/>
    <dgm:cxn modelId="{CBD2658C-15A6-48BF-A2CB-921CEAFF9E59}" type="presOf" srcId="{E0BB108E-C75A-4327-A188-91AF648CCE4E}" destId="{C4980A5D-78C0-4DBE-A28E-751DFF6A3020}" srcOrd="0" destOrd="0" presId="urn:microsoft.com/office/officeart/2008/layout/LinedList"/>
    <dgm:cxn modelId="{E8B61DBF-42F1-40DE-BEDE-59DA60DEC3C2}" type="presOf" srcId="{67CBDC67-45ED-4D36-AFAF-3170A3F495E3}" destId="{FA339D8C-DD5F-47CE-8150-A53E157DCAC8}" srcOrd="0" destOrd="0" presId="urn:microsoft.com/office/officeart/2008/layout/LinedList"/>
    <dgm:cxn modelId="{1BB7F2D0-3307-4856-A3EB-F0E51787AF9A}" srcId="{E0BB108E-C75A-4327-A188-91AF648CCE4E}" destId="{67CBDC67-45ED-4D36-AFAF-3170A3F495E3}" srcOrd="1" destOrd="0" parTransId="{0E280D89-0C2E-4F90-AB90-ABFB2838E5CF}" sibTransId="{E2B3AD19-492C-46B2-81F0-EC45B15EC328}"/>
    <dgm:cxn modelId="{D15A1DDA-421E-4A23-B1A3-37C9EA726109}" srcId="{E0BB108E-C75A-4327-A188-91AF648CCE4E}" destId="{EE685E09-22A4-453E-8395-F6DB3CA79BE8}" srcOrd="3" destOrd="0" parTransId="{3BCDA18A-1460-4C01-8ABC-6D46191B93D4}" sibTransId="{9ED7942F-BE69-4B06-B66B-80F30029DD98}"/>
    <dgm:cxn modelId="{028C6EDC-0353-4F5C-8D6C-3830278330FA}" type="presOf" srcId="{B300E7FF-38B3-4832-AA78-6E939261283C}" destId="{C79DF48A-A20A-4567-84F0-87EBFCDAB091}" srcOrd="0" destOrd="0" presId="urn:microsoft.com/office/officeart/2008/layout/LinedList"/>
    <dgm:cxn modelId="{056540E4-4705-45EE-A33A-1696D531A1FD}" type="presParOf" srcId="{C4980A5D-78C0-4DBE-A28E-751DFF6A3020}" destId="{D3C1BDC0-1D7F-419E-BDE0-9C48E2B6DF5B}" srcOrd="0" destOrd="0" presId="urn:microsoft.com/office/officeart/2008/layout/LinedList"/>
    <dgm:cxn modelId="{A0823FC0-C3CA-45F9-AAAE-6DD9BF015CB1}" type="presParOf" srcId="{C4980A5D-78C0-4DBE-A28E-751DFF6A3020}" destId="{214A5AE4-E8BE-4743-AC43-F0DB9EF8D9E6}" srcOrd="1" destOrd="0" presId="urn:microsoft.com/office/officeart/2008/layout/LinedList"/>
    <dgm:cxn modelId="{CDD1BD6F-0667-4F91-BA8A-CB0BB45627A0}" type="presParOf" srcId="{214A5AE4-E8BE-4743-AC43-F0DB9EF8D9E6}" destId="{9976E0CB-A4F7-4A36-AFD4-8517BD0ED4FC}" srcOrd="0" destOrd="0" presId="urn:microsoft.com/office/officeart/2008/layout/LinedList"/>
    <dgm:cxn modelId="{F0286A97-1A1B-4209-80F3-4DC8EFD0F23A}" type="presParOf" srcId="{214A5AE4-E8BE-4743-AC43-F0DB9EF8D9E6}" destId="{207033AE-8930-4183-ABD8-CE3BE3B13987}" srcOrd="1" destOrd="0" presId="urn:microsoft.com/office/officeart/2008/layout/LinedList"/>
    <dgm:cxn modelId="{5C754FA1-437C-403B-B79F-2003D97AD44C}" type="presParOf" srcId="{C4980A5D-78C0-4DBE-A28E-751DFF6A3020}" destId="{EE79DC4A-E367-4174-A5D1-75A16F91BD60}" srcOrd="2" destOrd="0" presId="urn:microsoft.com/office/officeart/2008/layout/LinedList"/>
    <dgm:cxn modelId="{8CC50AA5-9253-4CB9-89A2-8DC164CD246B}" type="presParOf" srcId="{C4980A5D-78C0-4DBE-A28E-751DFF6A3020}" destId="{170FD032-393D-4F09-BDC6-11BF8FB62197}" srcOrd="3" destOrd="0" presId="urn:microsoft.com/office/officeart/2008/layout/LinedList"/>
    <dgm:cxn modelId="{08B24E0B-AFDB-43F7-B099-B3491C17A08C}" type="presParOf" srcId="{170FD032-393D-4F09-BDC6-11BF8FB62197}" destId="{FA339D8C-DD5F-47CE-8150-A53E157DCAC8}" srcOrd="0" destOrd="0" presId="urn:microsoft.com/office/officeart/2008/layout/LinedList"/>
    <dgm:cxn modelId="{D7AB3FCC-D042-42FC-A4F2-BCECB690005F}" type="presParOf" srcId="{170FD032-393D-4F09-BDC6-11BF8FB62197}" destId="{9A8ED3BE-E897-42AD-8CC9-6FD583721EC6}" srcOrd="1" destOrd="0" presId="urn:microsoft.com/office/officeart/2008/layout/LinedList"/>
    <dgm:cxn modelId="{E0B55DAF-BD3A-450E-9B63-F27176B75EDD}" type="presParOf" srcId="{C4980A5D-78C0-4DBE-A28E-751DFF6A3020}" destId="{CBBB0E83-ABF6-4210-BFF3-008A6FD559AB}" srcOrd="4" destOrd="0" presId="urn:microsoft.com/office/officeart/2008/layout/LinedList"/>
    <dgm:cxn modelId="{C359A984-89D6-4550-A407-7DDC5C57317B}" type="presParOf" srcId="{C4980A5D-78C0-4DBE-A28E-751DFF6A3020}" destId="{A0782BF2-3DDD-4F3D-8DCC-1FD89300ED8B}" srcOrd="5" destOrd="0" presId="urn:microsoft.com/office/officeart/2008/layout/LinedList"/>
    <dgm:cxn modelId="{486597D1-98DD-4A1F-A372-C9E5E6A6C71C}" type="presParOf" srcId="{A0782BF2-3DDD-4F3D-8DCC-1FD89300ED8B}" destId="{C79DF48A-A20A-4567-84F0-87EBFCDAB091}" srcOrd="0" destOrd="0" presId="urn:microsoft.com/office/officeart/2008/layout/LinedList"/>
    <dgm:cxn modelId="{395D6669-A627-4AC9-862C-038DE5CE6B00}" type="presParOf" srcId="{A0782BF2-3DDD-4F3D-8DCC-1FD89300ED8B}" destId="{D6803C8E-CCB9-4040-84FE-0342A1A8C4A1}" srcOrd="1" destOrd="0" presId="urn:microsoft.com/office/officeart/2008/layout/LinedList"/>
    <dgm:cxn modelId="{8114CBCE-958A-47E9-A267-22981E675400}" type="presParOf" srcId="{C4980A5D-78C0-4DBE-A28E-751DFF6A3020}" destId="{2523AB5A-E7D6-41AC-8612-B44EF8E9885D}" srcOrd="6" destOrd="0" presId="urn:microsoft.com/office/officeart/2008/layout/LinedList"/>
    <dgm:cxn modelId="{69C74BBD-7C43-4565-A825-3D62629F91D8}" type="presParOf" srcId="{C4980A5D-78C0-4DBE-A28E-751DFF6A3020}" destId="{29219511-9409-4858-80B5-D586D297C692}" srcOrd="7" destOrd="0" presId="urn:microsoft.com/office/officeart/2008/layout/LinedList"/>
    <dgm:cxn modelId="{C26D4EF0-342E-48C8-AE8F-CDB2F112C125}" type="presParOf" srcId="{29219511-9409-4858-80B5-D586D297C692}" destId="{CDB269D2-013C-4D4B-8355-B1E6ED1C569F}" srcOrd="0" destOrd="0" presId="urn:microsoft.com/office/officeart/2008/layout/LinedList"/>
    <dgm:cxn modelId="{88C28AC9-6D3B-4F85-9CFF-9C07E2AB09BA}" type="presParOf" srcId="{29219511-9409-4858-80B5-D586D297C692}" destId="{2635FD49-D46F-4DF6-A57D-F17894A6DB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BB108E-C75A-4327-A188-91AF648CCE4E}"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67CBDC67-45ED-4D36-AFAF-3170A3F495E3}">
      <dgm:prSet/>
      <dgm:spPr/>
      <dgm:t>
        <a:bodyPr/>
        <a:lstStyle/>
        <a:p>
          <a:r>
            <a:rPr lang="en-US" b="1">
              <a:latin typeface="Aptos" panose="020B0004020202020204" pitchFamily="34" charset="0"/>
              <a:cs typeface="Aharoni" panose="02010803020104030203" pitchFamily="2" charset="-79"/>
            </a:rPr>
            <a:t>COMMUNITY COLLEGE</a:t>
          </a:r>
          <a:r>
            <a:rPr lang="en-US">
              <a:latin typeface="Aptos" panose="020B0004020202020204" pitchFamily="34" charset="0"/>
              <a:cs typeface="Aharoni" panose="02010803020104030203" pitchFamily="2" charset="-79"/>
            </a:rPr>
            <a:t>: </a:t>
          </a:r>
          <a:r>
            <a:rPr lang="en-US">
              <a:latin typeface="Aptos" panose="020B0004020202020204" pitchFamily="34" charset="0"/>
            </a:rPr>
            <a:t>Better financially, MDC Honors</a:t>
          </a:r>
          <a:endParaRPr lang="en-US" dirty="0">
            <a:latin typeface="Aptos" panose="020B0004020202020204" pitchFamily="34" charset="0"/>
          </a:endParaRPr>
        </a:p>
      </dgm:t>
    </dgm:pt>
    <dgm:pt modelId="{0E280D89-0C2E-4F90-AB90-ABFB2838E5CF}" type="parTrans" cxnId="{1BB7F2D0-3307-4856-A3EB-F0E51787AF9A}">
      <dgm:prSet/>
      <dgm:spPr/>
      <dgm:t>
        <a:bodyPr/>
        <a:lstStyle/>
        <a:p>
          <a:endParaRPr lang="en-US">
            <a:latin typeface="Century Gothic" panose="020B0502020202090204" pitchFamily="34" charset="0"/>
          </a:endParaRPr>
        </a:p>
      </dgm:t>
    </dgm:pt>
    <dgm:pt modelId="{E2B3AD19-492C-46B2-81F0-EC45B15EC328}" type="sibTrans" cxnId="{1BB7F2D0-3307-4856-A3EB-F0E51787AF9A}">
      <dgm:prSet/>
      <dgm:spPr/>
      <dgm:t>
        <a:bodyPr/>
        <a:lstStyle/>
        <a:p>
          <a:endParaRPr lang="en-US">
            <a:latin typeface="Century Gothic" panose="020B0502020202090204" pitchFamily="34" charset="0"/>
          </a:endParaRPr>
        </a:p>
      </dgm:t>
    </dgm:pt>
    <dgm:pt modelId="{B300E7FF-38B3-4832-AA78-6E939261283C}">
      <dgm:prSet/>
      <dgm:spPr/>
      <dgm:t>
        <a:bodyPr/>
        <a:lstStyle/>
        <a:p>
          <a:r>
            <a:rPr lang="en-US" b="1">
              <a:latin typeface="Aptos" panose="020B0004020202020204" pitchFamily="34" charset="0"/>
              <a:cs typeface="Aharoni" panose="02010803020104030203" pitchFamily="2" charset="-79"/>
            </a:rPr>
            <a:t>VOCATIONAL/TECHNICAL</a:t>
          </a:r>
          <a:r>
            <a:rPr lang="en-US">
              <a:latin typeface="Aharoni" panose="02010803020104030203" pitchFamily="2" charset="-79"/>
              <a:cs typeface="Aharoni" panose="02010803020104030203" pitchFamily="2" charset="-79"/>
            </a:rPr>
            <a:t>: </a:t>
          </a:r>
          <a:r>
            <a:rPr lang="en-US">
              <a:latin typeface="Aptos" panose="020B0004020202020204" pitchFamily="34" charset="0"/>
            </a:rPr>
            <a:t>quick path into the work force</a:t>
          </a:r>
          <a:endParaRPr lang="en-US" dirty="0">
            <a:latin typeface="Aptos" panose="020B0004020202020204" pitchFamily="34" charset="0"/>
          </a:endParaRPr>
        </a:p>
      </dgm:t>
    </dgm:pt>
    <dgm:pt modelId="{026A079A-E1CA-46E4-9CA0-CFD638C84A97}" type="parTrans" cxnId="{0FBD7A21-B243-4672-92D4-F28B22EF0564}">
      <dgm:prSet/>
      <dgm:spPr/>
      <dgm:t>
        <a:bodyPr/>
        <a:lstStyle/>
        <a:p>
          <a:endParaRPr lang="en-US">
            <a:latin typeface="Century Gothic" panose="020B0502020202090204" pitchFamily="34" charset="0"/>
          </a:endParaRPr>
        </a:p>
      </dgm:t>
    </dgm:pt>
    <dgm:pt modelId="{C129E7D0-81C6-4EA9-B40B-021B3B4D8242}" type="sibTrans" cxnId="{0FBD7A21-B243-4672-92D4-F28B22EF0564}">
      <dgm:prSet/>
      <dgm:spPr/>
      <dgm:t>
        <a:bodyPr/>
        <a:lstStyle/>
        <a:p>
          <a:endParaRPr lang="en-US">
            <a:latin typeface="Century Gothic" panose="020B0502020202090204" pitchFamily="34" charset="0"/>
          </a:endParaRPr>
        </a:p>
      </dgm:t>
    </dgm:pt>
    <dgm:pt modelId="{EE685E09-22A4-453E-8395-F6DB3CA79BE8}">
      <dgm:prSet/>
      <dgm:spPr/>
      <dgm:t>
        <a:bodyPr/>
        <a:lstStyle/>
        <a:p>
          <a:r>
            <a:rPr lang="en-US" b="1">
              <a:latin typeface="Aptos" panose="020B0004020202020204" pitchFamily="34" charset="0"/>
              <a:cs typeface="Aharoni" panose="02010803020104030203" pitchFamily="2" charset="-79"/>
            </a:rPr>
            <a:t>MILITARY: </a:t>
          </a:r>
          <a:r>
            <a:rPr lang="en-US">
              <a:latin typeface="Aptos" panose="020B0004020202020204" pitchFamily="34" charset="0"/>
              <a:cs typeface="Aharoni" panose="02010803020104030203" pitchFamily="2" charset="-79"/>
            </a:rPr>
            <a:t>scholarship opportunities</a:t>
          </a:r>
          <a:endParaRPr lang="en-US" dirty="0">
            <a:solidFill>
              <a:schemeClr val="tx1"/>
            </a:solidFill>
            <a:latin typeface="Aptos" panose="020B0004020202020204" pitchFamily="34" charset="0"/>
          </a:endParaRPr>
        </a:p>
      </dgm:t>
    </dgm:pt>
    <dgm:pt modelId="{3BCDA18A-1460-4C01-8ABC-6D46191B93D4}" type="parTrans" cxnId="{D15A1DDA-421E-4A23-B1A3-37C9EA726109}">
      <dgm:prSet/>
      <dgm:spPr/>
      <dgm:t>
        <a:bodyPr/>
        <a:lstStyle/>
        <a:p>
          <a:endParaRPr lang="en-US">
            <a:latin typeface="Century Gothic" panose="020B0502020202090204" pitchFamily="34" charset="0"/>
          </a:endParaRPr>
        </a:p>
      </dgm:t>
    </dgm:pt>
    <dgm:pt modelId="{9ED7942F-BE69-4B06-B66B-80F30029DD98}" type="sibTrans" cxnId="{D15A1DDA-421E-4A23-B1A3-37C9EA726109}">
      <dgm:prSet/>
      <dgm:spPr/>
      <dgm:t>
        <a:bodyPr/>
        <a:lstStyle/>
        <a:p>
          <a:endParaRPr lang="en-US">
            <a:latin typeface="Century Gothic" panose="020B0502020202090204" pitchFamily="34" charset="0"/>
          </a:endParaRPr>
        </a:p>
      </dgm:t>
    </dgm:pt>
    <dgm:pt modelId="{C4980A5D-78C0-4DBE-A28E-751DFF6A3020}" type="pres">
      <dgm:prSet presAssocID="{E0BB108E-C75A-4327-A188-91AF648CCE4E}" presName="vert0" presStyleCnt="0">
        <dgm:presLayoutVars>
          <dgm:dir/>
          <dgm:animOne val="branch"/>
          <dgm:animLvl val="lvl"/>
        </dgm:presLayoutVars>
      </dgm:prSet>
      <dgm:spPr/>
    </dgm:pt>
    <dgm:pt modelId="{EE79DC4A-E367-4174-A5D1-75A16F91BD60}" type="pres">
      <dgm:prSet presAssocID="{67CBDC67-45ED-4D36-AFAF-3170A3F495E3}" presName="thickLine" presStyleLbl="alignNode1" presStyleIdx="0" presStyleCnt="3"/>
      <dgm:spPr/>
    </dgm:pt>
    <dgm:pt modelId="{170FD032-393D-4F09-BDC6-11BF8FB62197}" type="pres">
      <dgm:prSet presAssocID="{67CBDC67-45ED-4D36-AFAF-3170A3F495E3}" presName="horz1" presStyleCnt="0"/>
      <dgm:spPr/>
    </dgm:pt>
    <dgm:pt modelId="{FA339D8C-DD5F-47CE-8150-A53E157DCAC8}" type="pres">
      <dgm:prSet presAssocID="{67CBDC67-45ED-4D36-AFAF-3170A3F495E3}" presName="tx1" presStyleLbl="revTx" presStyleIdx="0" presStyleCnt="3"/>
      <dgm:spPr/>
    </dgm:pt>
    <dgm:pt modelId="{9A8ED3BE-E897-42AD-8CC9-6FD583721EC6}" type="pres">
      <dgm:prSet presAssocID="{67CBDC67-45ED-4D36-AFAF-3170A3F495E3}" presName="vert1" presStyleCnt="0"/>
      <dgm:spPr/>
    </dgm:pt>
    <dgm:pt modelId="{CBBB0E83-ABF6-4210-BFF3-008A6FD559AB}" type="pres">
      <dgm:prSet presAssocID="{B300E7FF-38B3-4832-AA78-6E939261283C}" presName="thickLine" presStyleLbl="alignNode1" presStyleIdx="1" presStyleCnt="3"/>
      <dgm:spPr/>
    </dgm:pt>
    <dgm:pt modelId="{A0782BF2-3DDD-4F3D-8DCC-1FD89300ED8B}" type="pres">
      <dgm:prSet presAssocID="{B300E7FF-38B3-4832-AA78-6E939261283C}" presName="horz1" presStyleCnt="0"/>
      <dgm:spPr/>
    </dgm:pt>
    <dgm:pt modelId="{C79DF48A-A20A-4567-84F0-87EBFCDAB091}" type="pres">
      <dgm:prSet presAssocID="{B300E7FF-38B3-4832-AA78-6E939261283C}" presName="tx1" presStyleLbl="revTx" presStyleIdx="1" presStyleCnt="3" custScaleY="78072"/>
      <dgm:spPr/>
    </dgm:pt>
    <dgm:pt modelId="{D6803C8E-CCB9-4040-84FE-0342A1A8C4A1}" type="pres">
      <dgm:prSet presAssocID="{B300E7FF-38B3-4832-AA78-6E939261283C}" presName="vert1" presStyleCnt="0"/>
      <dgm:spPr/>
    </dgm:pt>
    <dgm:pt modelId="{2523AB5A-E7D6-41AC-8612-B44EF8E9885D}" type="pres">
      <dgm:prSet presAssocID="{EE685E09-22A4-453E-8395-F6DB3CA79BE8}" presName="thickLine" presStyleLbl="alignNode1" presStyleIdx="2" presStyleCnt="3"/>
      <dgm:spPr/>
    </dgm:pt>
    <dgm:pt modelId="{29219511-9409-4858-80B5-D586D297C692}" type="pres">
      <dgm:prSet presAssocID="{EE685E09-22A4-453E-8395-F6DB3CA79BE8}" presName="horz1" presStyleCnt="0"/>
      <dgm:spPr/>
    </dgm:pt>
    <dgm:pt modelId="{CDB269D2-013C-4D4B-8355-B1E6ED1C569F}" type="pres">
      <dgm:prSet presAssocID="{EE685E09-22A4-453E-8395-F6DB3CA79BE8}" presName="tx1" presStyleLbl="revTx" presStyleIdx="2" presStyleCnt="3" custScaleY="68533"/>
      <dgm:spPr/>
    </dgm:pt>
    <dgm:pt modelId="{2635FD49-D46F-4DF6-A57D-F17894A6DB53}" type="pres">
      <dgm:prSet presAssocID="{EE685E09-22A4-453E-8395-F6DB3CA79BE8}" presName="vert1" presStyleCnt="0"/>
      <dgm:spPr/>
    </dgm:pt>
  </dgm:ptLst>
  <dgm:cxnLst>
    <dgm:cxn modelId="{0FBD7A21-B243-4672-92D4-F28B22EF0564}" srcId="{E0BB108E-C75A-4327-A188-91AF648CCE4E}" destId="{B300E7FF-38B3-4832-AA78-6E939261283C}" srcOrd="1" destOrd="0" parTransId="{026A079A-E1CA-46E4-9CA0-CFD638C84A97}" sibTransId="{C129E7D0-81C6-4EA9-B40B-021B3B4D8242}"/>
    <dgm:cxn modelId="{6C27122E-926F-4AA7-8C27-EB227732E7AF}" type="presOf" srcId="{EE685E09-22A4-453E-8395-F6DB3CA79BE8}" destId="{CDB269D2-013C-4D4B-8355-B1E6ED1C569F}" srcOrd="0" destOrd="0" presId="urn:microsoft.com/office/officeart/2008/layout/LinedList"/>
    <dgm:cxn modelId="{CBD2658C-15A6-48BF-A2CB-921CEAFF9E59}" type="presOf" srcId="{E0BB108E-C75A-4327-A188-91AF648CCE4E}" destId="{C4980A5D-78C0-4DBE-A28E-751DFF6A3020}" srcOrd="0" destOrd="0" presId="urn:microsoft.com/office/officeart/2008/layout/LinedList"/>
    <dgm:cxn modelId="{E8B61DBF-42F1-40DE-BEDE-59DA60DEC3C2}" type="presOf" srcId="{67CBDC67-45ED-4D36-AFAF-3170A3F495E3}" destId="{FA339D8C-DD5F-47CE-8150-A53E157DCAC8}" srcOrd="0" destOrd="0" presId="urn:microsoft.com/office/officeart/2008/layout/LinedList"/>
    <dgm:cxn modelId="{1BB7F2D0-3307-4856-A3EB-F0E51787AF9A}" srcId="{E0BB108E-C75A-4327-A188-91AF648CCE4E}" destId="{67CBDC67-45ED-4D36-AFAF-3170A3F495E3}" srcOrd="0" destOrd="0" parTransId="{0E280D89-0C2E-4F90-AB90-ABFB2838E5CF}" sibTransId="{E2B3AD19-492C-46B2-81F0-EC45B15EC328}"/>
    <dgm:cxn modelId="{D15A1DDA-421E-4A23-B1A3-37C9EA726109}" srcId="{E0BB108E-C75A-4327-A188-91AF648CCE4E}" destId="{EE685E09-22A4-453E-8395-F6DB3CA79BE8}" srcOrd="2" destOrd="0" parTransId="{3BCDA18A-1460-4C01-8ABC-6D46191B93D4}" sibTransId="{9ED7942F-BE69-4B06-B66B-80F30029DD98}"/>
    <dgm:cxn modelId="{028C6EDC-0353-4F5C-8D6C-3830278330FA}" type="presOf" srcId="{B300E7FF-38B3-4832-AA78-6E939261283C}" destId="{C79DF48A-A20A-4567-84F0-87EBFCDAB091}" srcOrd="0" destOrd="0" presId="urn:microsoft.com/office/officeart/2008/layout/LinedList"/>
    <dgm:cxn modelId="{5C754FA1-437C-403B-B79F-2003D97AD44C}" type="presParOf" srcId="{C4980A5D-78C0-4DBE-A28E-751DFF6A3020}" destId="{EE79DC4A-E367-4174-A5D1-75A16F91BD60}" srcOrd="0" destOrd="0" presId="urn:microsoft.com/office/officeart/2008/layout/LinedList"/>
    <dgm:cxn modelId="{8CC50AA5-9253-4CB9-89A2-8DC164CD246B}" type="presParOf" srcId="{C4980A5D-78C0-4DBE-A28E-751DFF6A3020}" destId="{170FD032-393D-4F09-BDC6-11BF8FB62197}" srcOrd="1" destOrd="0" presId="urn:microsoft.com/office/officeart/2008/layout/LinedList"/>
    <dgm:cxn modelId="{08B24E0B-AFDB-43F7-B099-B3491C17A08C}" type="presParOf" srcId="{170FD032-393D-4F09-BDC6-11BF8FB62197}" destId="{FA339D8C-DD5F-47CE-8150-A53E157DCAC8}" srcOrd="0" destOrd="0" presId="urn:microsoft.com/office/officeart/2008/layout/LinedList"/>
    <dgm:cxn modelId="{D7AB3FCC-D042-42FC-A4F2-BCECB690005F}" type="presParOf" srcId="{170FD032-393D-4F09-BDC6-11BF8FB62197}" destId="{9A8ED3BE-E897-42AD-8CC9-6FD583721EC6}" srcOrd="1" destOrd="0" presId="urn:microsoft.com/office/officeart/2008/layout/LinedList"/>
    <dgm:cxn modelId="{E0B55DAF-BD3A-450E-9B63-F27176B75EDD}" type="presParOf" srcId="{C4980A5D-78C0-4DBE-A28E-751DFF6A3020}" destId="{CBBB0E83-ABF6-4210-BFF3-008A6FD559AB}" srcOrd="2" destOrd="0" presId="urn:microsoft.com/office/officeart/2008/layout/LinedList"/>
    <dgm:cxn modelId="{C359A984-89D6-4550-A407-7DDC5C57317B}" type="presParOf" srcId="{C4980A5D-78C0-4DBE-A28E-751DFF6A3020}" destId="{A0782BF2-3DDD-4F3D-8DCC-1FD89300ED8B}" srcOrd="3" destOrd="0" presId="urn:microsoft.com/office/officeart/2008/layout/LinedList"/>
    <dgm:cxn modelId="{486597D1-98DD-4A1F-A372-C9E5E6A6C71C}" type="presParOf" srcId="{A0782BF2-3DDD-4F3D-8DCC-1FD89300ED8B}" destId="{C79DF48A-A20A-4567-84F0-87EBFCDAB091}" srcOrd="0" destOrd="0" presId="urn:microsoft.com/office/officeart/2008/layout/LinedList"/>
    <dgm:cxn modelId="{395D6669-A627-4AC9-862C-038DE5CE6B00}" type="presParOf" srcId="{A0782BF2-3DDD-4F3D-8DCC-1FD89300ED8B}" destId="{D6803C8E-CCB9-4040-84FE-0342A1A8C4A1}" srcOrd="1" destOrd="0" presId="urn:microsoft.com/office/officeart/2008/layout/LinedList"/>
    <dgm:cxn modelId="{8114CBCE-958A-47E9-A267-22981E675400}" type="presParOf" srcId="{C4980A5D-78C0-4DBE-A28E-751DFF6A3020}" destId="{2523AB5A-E7D6-41AC-8612-B44EF8E9885D}" srcOrd="4" destOrd="0" presId="urn:microsoft.com/office/officeart/2008/layout/LinedList"/>
    <dgm:cxn modelId="{69C74BBD-7C43-4565-A825-3D62629F91D8}" type="presParOf" srcId="{C4980A5D-78C0-4DBE-A28E-751DFF6A3020}" destId="{29219511-9409-4858-80B5-D586D297C692}" srcOrd="5" destOrd="0" presId="urn:microsoft.com/office/officeart/2008/layout/LinedList"/>
    <dgm:cxn modelId="{C26D4EF0-342E-48C8-AE8F-CDB2F112C125}" type="presParOf" srcId="{29219511-9409-4858-80B5-D586D297C692}" destId="{CDB269D2-013C-4D4B-8355-B1E6ED1C569F}" srcOrd="0" destOrd="0" presId="urn:microsoft.com/office/officeart/2008/layout/LinedList"/>
    <dgm:cxn modelId="{88C28AC9-6D3B-4F85-9CFF-9C07E2AB09BA}" type="presParOf" srcId="{29219511-9409-4858-80B5-D586D297C692}" destId="{2635FD49-D46F-4DF6-A57D-F17894A6DB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1BDC0-1D7F-419E-BDE0-9C48E2B6DF5B}">
      <dsp:nvSpPr>
        <dsp:cNvPr id="0" name=""/>
        <dsp:cNvSpPr/>
      </dsp:nvSpPr>
      <dsp:spPr>
        <a:xfrm>
          <a:off x="0" y="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6E0CB-A4F7-4A36-AFD4-8517BD0ED4FC}">
      <dsp:nvSpPr>
        <dsp:cNvPr id="0" name=""/>
        <dsp:cNvSpPr/>
      </dsp:nvSpPr>
      <dsp:spPr>
        <a:xfrm>
          <a:off x="0" y="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latin typeface="Aptos" panose="020B0004020202020204" pitchFamily="34" charset="0"/>
              <a:cs typeface="Aharoni" panose="02010803020104030203" pitchFamily="2" charset="-79"/>
            </a:rPr>
            <a:t> </a:t>
          </a:r>
          <a:r>
            <a:rPr lang="en-US" sz="2600" b="1" kern="1200">
              <a:latin typeface="Aptos" panose="020B0004020202020204" pitchFamily="34" charset="0"/>
              <a:cs typeface="Aharoni" panose="02010803020104030203" pitchFamily="2" charset="-79"/>
            </a:rPr>
            <a:t>COLLEGE OR UNIVERSITY </a:t>
          </a:r>
          <a:r>
            <a:rPr lang="en-US" sz="2600" kern="1200">
              <a:latin typeface="Aptos" panose="020B0004020202020204" pitchFamily="34" charset="0"/>
            </a:rPr>
            <a:t>(FIU, Harvard, Pomona College)</a:t>
          </a:r>
          <a:endParaRPr lang="en-US" sz="2600" kern="1200" dirty="0">
            <a:latin typeface="Aptos" panose="020B0004020202020204" pitchFamily="34" charset="0"/>
          </a:endParaRPr>
        </a:p>
      </dsp:txBody>
      <dsp:txXfrm>
        <a:off x="0" y="0"/>
        <a:ext cx="9159308" cy="908180"/>
      </dsp:txXfrm>
    </dsp:sp>
    <dsp:sp modelId="{EE79DC4A-E367-4174-A5D1-75A16F91BD60}">
      <dsp:nvSpPr>
        <dsp:cNvPr id="0" name=""/>
        <dsp:cNvSpPr/>
      </dsp:nvSpPr>
      <dsp:spPr>
        <a:xfrm>
          <a:off x="0" y="90818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39D8C-DD5F-47CE-8150-A53E157DCAC8}">
      <dsp:nvSpPr>
        <dsp:cNvPr id="0" name=""/>
        <dsp:cNvSpPr/>
      </dsp:nvSpPr>
      <dsp:spPr>
        <a:xfrm>
          <a:off x="0" y="90818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latin typeface="Aptos" panose="020B0004020202020204" pitchFamily="34" charset="0"/>
              <a:cs typeface="Aharoni" panose="02010803020104030203" pitchFamily="2" charset="-79"/>
            </a:rPr>
            <a:t>COMMUNITY COLLEGE </a:t>
          </a:r>
          <a:r>
            <a:rPr lang="en-US" sz="2600" kern="1200">
              <a:latin typeface="Aptos" panose="020B0004020202020204" pitchFamily="34" charset="0"/>
            </a:rPr>
            <a:t>(Miami Dade College, Santa Fe)</a:t>
          </a:r>
          <a:endParaRPr lang="en-US" sz="2600" kern="1200" dirty="0">
            <a:latin typeface="Aptos" panose="020B0004020202020204" pitchFamily="34" charset="0"/>
          </a:endParaRPr>
        </a:p>
      </dsp:txBody>
      <dsp:txXfrm>
        <a:off x="0" y="908180"/>
        <a:ext cx="9159308" cy="908180"/>
      </dsp:txXfrm>
    </dsp:sp>
    <dsp:sp modelId="{CBBB0E83-ABF6-4210-BFF3-008A6FD559AB}">
      <dsp:nvSpPr>
        <dsp:cNvPr id="0" name=""/>
        <dsp:cNvSpPr/>
      </dsp:nvSpPr>
      <dsp:spPr>
        <a:xfrm>
          <a:off x="0" y="181636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DF48A-A20A-4567-84F0-87EBFCDAB091}">
      <dsp:nvSpPr>
        <dsp:cNvPr id="0" name=""/>
        <dsp:cNvSpPr/>
      </dsp:nvSpPr>
      <dsp:spPr>
        <a:xfrm>
          <a:off x="0" y="181636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latin typeface="Aptos" panose="020B0004020202020204" pitchFamily="34" charset="0"/>
              <a:cs typeface="Aharoni" panose="02010803020104030203" pitchFamily="2" charset="-79"/>
            </a:rPr>
            <a:t>VOCATIONAL/TECHNICAL </a:t>
          </a:r>
          <a:r>
            <a:rPr lang="en-US" sz="2600" kern="1200">
              <a:latin typeface="Aptos" panose="020B0004020202020204" pitchFamily="34" charset="0"/>
            </a:rPr>
            <a:t>(Robert Morgan, Lindsay Hopkins</a:t>
          </a:r>
          <a:endParaRPr lang="en-US" sz="2600" kern="1200" dirty="0">
            <a:latin typeface="Aptos" panose="020B0004020202020204" pitchFamily="34" charset="0"/>
          </a:endParaRPr>
        </a:p>
      </dsp:txBody>
      <dsp:txXfrm>
        <a:off x="0" y="1816360"/>
        <a:ext cx="9159308" cy="908180"/>
      </dsp:txXfrm>
    </dsp:sp>
    <dsp:sp modelId="{2523AB5A-E7D6-41AC-8612-B44EF8E9885D}">
      <dsp:nvSpPr>
        <dsp:cNvPr id="0" name=""/>
        <dsp:cNvSpPr/>
      </dsp:nvSpPr>
      <dsp:spPr>
        <a:xfrm>
          <a:off x="0" y="272454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269D2-013C-4D4B-8355-B1E6ED1C569F}">
      <dsp:nvSpPr>
        <dsp:cNvPr id="0" name=""/>
        <dsp:cNvSpPr/>
      </dsp:nvSpPr>
      <dsp:spPr>
        <a:xfrm>
          <a:off x="0" y="272454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latin typeface="Aptos" panose="020B0004020202020204" pitchFamily="34" charset="0"/>
              <a:cs typeface="Aharoni" panose="02010803020104030203" pitchFamily="2" charset="-79"/>
            </a:rPr>
            <a:t>MILITARY</a:t>
          </a:r>
          <a:r>
            <a:rPr lang="en-US" sz="2600" kern="1200">
              <a:latin typeface="Aptos" panose="020B0004020202020204" pitchFamily="34" charset="0"/>
            </a:rPr>
            <a:t> (Army, Navy, Marines)</a:t>
          </a:r>
          <a:endParaRPr lang="en-US" sz="2600" kern="1200" dirty="0">
            <a:latin typeface="Aptos" panose="020B0004020202020204" pitchFamily="34" charset="0"/>
          </a:endParaRPr>
        </a:p>
      </dsp:txBody>
      <dsp:txXfrm>
        <a:off x="0" y="2724540"/>
        <a:ext cx="9159308" cy="908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9DC4A-E367-4174-A5D1-75A16F91BD60}">
      <dsp:nvSpPr>
        <dsp:cNvPr id="0" name=""/>
        <dsp:cNvSpPr/>
      </dsp:nvSpPr>
      <dsp:spPr>
        <a:xfrm>
          <a:off x="0" y="1034"/>
          <a:ext cx="84946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39D8C-DD5F-47CE-8150-A53E157DCAC8}">
      <dsp:nvSpPr>
        <dsp:cNvPr id="0" name=""/>
        <dsp:cNvSpPr/>
      </dsp:nvSpPr>
      <dsp:spPr>
        <a:xfrm>
          <a:off x="0" y="1034"/>
          <a:ext cx="8494629" cy="1456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latin typeface="Aptos" panose="020B0004020202020204" pitchFamily="34" charset="0"/>
              <a:cs typeface="Aharoni" panose="02010803020104030203" pitchFamily="2" charset="-79"/>
            </a:rPr>
            <a:t>COMMUNITY COLLEGE</a:t>
          </a:r>
          <a:r>
            <a:rPr lang="en-US" sz="3100" kern="1200">
              <a:latin typeface="Aptos" panose="020B0004020202020204" pitchFamily="34" charset="0"/>
              <a:cs typeface="Aharoni" panose="02010803020104030203" pitchFamily="2" charset="-79"/>
            </a:rPr>
            <a:t>: </a:t>
          </a:r>
          <a:r>
            <a:rPr lang="en-US" sz="3100" kern="1200">
              <a:latin typeface="Aptos" panose="020B0004020202020204" pitchFamily="34" charset="0"/>
            </a:rPr>
            <a:t>Better financially, MDC Honors</a:t>
          </a:r>
          <a:endParaRPr lang="en-US" sz="3100" kern="1200" dirty="0">
            <a:latin typeface="Aptos" panose="020B0004020202020204" pitchFamily="34" charset="0"/>
          </a:endParaRPr>
        </a:p>
      </dsp:txBody>
      <dsp:txXfrm>
        <a:off x="0" y="1034"/>
        <a:ext cx="8494629" cy="1456593"/>
      </dsp:txXfrm>
    </dsp:sp>
    <dsp:sp modelId="{CBBB0E83-ABF6-4210-BFF3-008A6FD559AB}">
      <dsp:nvSpPr>
        <dsp:cNvPr id="0" name=""/>
        <dsp:cNvSpPr/>
      </dsp:nvSpPr>
      <dsp:spPr>
        <a:xfrm>
          <a:off x="0" y="1457627"/>
          <a:ext cx="84946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DF48A-A20A-4567-84F0-87EBFCDAB091}">
      <dsp:nvSpPr>
        <dsp:cNvPr id="0" name=""/>
        <dsp:cNvSpPr/>
      </dsp:nvSpPr>
      <dsp:spPr>
        <a:xfrm>
          <a:off x="0" y="1457627"/>
          <a:ext cx="8494629" cy="113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latin typeface="Aptos" panose="020B0004020202020204" pitchFamily="34" charset="0"/>
              <a:cs typeface="Aharoni" panose="02010803020104030203" pitchFamily="2" charset="-79"/>
            </a:rPr>
            <a:t>VOCATIONAL/TECHNICAL</a:t>
          </a:r>
          <a:r>
            <a:rPr lang="en-US" sz="3100" kern="1200">
              <a:latin typeface="Aharoni" panose="02010803020104030203" pitchFamily="2" charset="-79"/>
              <a:cs typeface="Aharoni" panose="02010803020104030203" pitchFamily="2" charset="-79"/>
            </a:rPr>
            <a:t>: </a:t>
          </a:r>
          <a:r>
            <a:rPr lang="en-US" sz="3100" kern="1200">
              <a:latin typeface="Aptos" panose="020B0004020202020204" pitchFamily="34" charset="0"/>
            </a:rPr>
            <a:t>quick path into the work force</a:t>
          </a:r>
          <a:endParaRPr lang="en-US" sz="3100" kern="1200" dirty="0">
            <a:latin typeface="Aptos" panose="020B0004020202020204" pitchFamily="34" charset="0"/>
          </a:endParaRPr>
        </a:p>
      </dsp:txBody>
      <dsp:txXfrm>
        <a:off x="0" y="1457627"/>
        <a:ext cx="8494629" cy="1137191"/>
      </dsp:txXfrm>
    </dsp:sp>
    <dsp:sp modelId="{2523AB5A-E7D6-41AC-8612-B44EF8E9885D}">
      <dsp:nvSpPr>
        <dsp:cNvPr id="0" name=""/>
        <dsp:cNvSpPr/>
      </dsp:nvSpPr>
      <dsp:spPr>
        <a:xfrm>
          <a:off x="0" y="2594818"/>
          <a:ext cx="849462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269D2-013C-4D4B-8355-B1E6ED1C569F}">
      <dsp:nvSpPr>
        <dsp:cNvPr id="0" name=""/>
        <dsp:cNvSpPr/>
      </dsp:nvSpPr>
      <dsp:spPr>
        <a:xfrm>
          <a:off x="0" y="2594818"/>
          <a:ext cx="8494629" cy="99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latin typeface="Aptos" panose="020B0004020202020204" pitchFamily="34" charset="0"/>
              <a:cs typeface="Aharoni" panose="02010803020104030203" pitchFamily="2" charset="-79"/>
            </a:rPr>
            <a:t>MILITARY: </a:t>
          </a:r>
          <a:r>
            <a:rPr lang="en-US" sz="3100" kern="1200">
              <a:latin typeface="Aptos" panose="020B0004020202020204" pitchFamily="34" charset="0"/>
              <a:cs typeface="Aharoni" panose="02010803020104030203" pitchFamily="2" charset="-79"/>
            </a:rPr>
            <a:t>scholarship opportunities</a:t>
          </a:r>
          <a:endParaRPr lang="en-US" sz="3100" kern="1200" dirty="0">
            <a:solidFill>
              <a:schemeClr val="tx1"/>
            </a:solidFill>
            <a:latin typeface="Aptos" panose="020B0004020202020204" pitchFamily="34" charset="0"/>
          </a:endParaRPr>
        </a:p>
      </dsp:txBody>
      <dsp:txXfrm>
        <a:off x="0" y="2594818"/>
        <a:ext cx="8494629" cy="9982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27:29.487"/>
    </inkml:context>
    <inkml:brush xml:id="br0">
      <inkml:brushProperty name="width" value="0.35" units="cm"/>
      <inkml:brushProperty name="height" value="0.35" units="cm"/>
      <inkml:brushProperty name="color" value="#FFFFFF"/>
    </inkml:brush>
  </inkml:definitions>
  <inkml:trace contextRef="#ctx0" brushRef="#br0">445 1331 24575,'51'-55'0,"0"-1"0,6-1 0,5-4 0,-3 2 0,3-5 0,3 2-328,2 4 0,1 2 0,0 2 0,-7 5 0,-2 2 0,-1 3-164,16-12 0,-2 6 0,3 8 0,-3 3 0,-23 9 0,1 3 0,23 5 0,-1 4 168,20-10 324,-2 21 0,-66 35 983,-10 40 0,-32 10-619,3-24 0,-6 0 127,-10-10 1,-4-3-1,0-1 1,-3-1-401,-4 1 0,-2-1-91,1-5 0,0-3 0,-1 2 0,1-3 0,-32 12 0,19-8 0,1-2 0,-2-3 0,3 0 0,-1 0 0,-9 3 0,-23 8 0,6 0 0,2-1 0,2 1 762,13-9-762,0 6 0,10-6 0,7-1 0,12-7 0,4-8 0,17-6 0,4 0 0,79-74 0,-21 27 0,6-5-328,10-10 0,8-7 0,2 0 0,1 1 0,2 0 0,-1 2 0,-6 3 0,0 1 0,1-1 130,9-8 1,0-1 0,-6 5 197,-3 4 0,-2 1-328,-8 4 0,3-2 0,-4 4-87,2 4 1,-2 3 105,3-6 1,-3 2 308,-11 13 0,-4 3 0,14-10 0,-25 15 983,-16 13 0,-33 6 0,-21 15-414,-40 19-715,9 5 1,-7 9 145,20-9 0,-1 2 0,-3 3-328,-16 8 0,-4 2 0,0 3 82,18-9 0,1 3 0,-1 0 0,0 0 11,-4 1 0,-1 1 1,1-1-1,2 1 235,-7 7 0,3 0 0,-1 2 0,9-8 0,0 2 0,-1-1 0,3-3 0,-6 2 0,2-3 0,2 0-328,4 0 0,3 1 0,-1-2 66,-29 18 0,7-7 44,1 9 218,32-30 0,3-2 0,-5-1 983,19-7-143,19-24-840,66-45 0,-18 10 0,5-4 327,2-3 1,6-4 0,-1 1-49,21-15 1,1-2-280,-11 12 0,3-2 0,-1 1-328,-7 4 0,-1 1 0,2 0 248,12-8 1,2-1 0,-1 0 79,-6 4 0,-1 0 0,0 1 0,0-1 0,1 0 0,-5 3-492,4-4 0,-2 3 484,11-4 1,-6 2 7,-29 16 0,-2 2-435,12-4 0,-2 2 435,19-21 983,-14 17-236,-21 14 236,-14 8 0,-7 6 0,-61 43-921,-1 1 1,-7 6-391,-4 2 0,-5 6 0,-3 2 82,7-6 0,-3 3 0,-1 1 0,0 0 126,-6 7 0,-1 2 0,0-1 1,3-1 119,-10 5 0,3-2 0,-2 3 0,11-7 0,-4 4 0,4-2 0,7-6 0,-6 4 0,3-2 0,3-4 0,-4 2 0,7-3 165,7-4 0,3-3-165,-1-4 0,2-2 0,-25 27 0,53-42 0,77-61 0,5-4 0,12-10-246,-20 14 0,6-5 0,2-1 0,1-1 0,8-5 0,2-2 0,0 0 0,-1 1 0,-7 6 0,-1 1 0,0 0 0,2 0 181,9-4 1,3-1 0,-2 2 0,-7 5 64,12-13 0,-3 5 0,-4 9 0,5 1 0,-8 2 0,-4 0 0,-5 3 41,3 3 1,-2 3-42,-11 3 0,-5 5 0,7-1 0,-17 12 983,-30 20 0,-40 28-492,-12 5 1,-7 6-1,-13 9 1,-5 4-299,10-7 1,-4 3-1,0 1-193,-4 3 0,0 1 0,1-2 0,10-9 0,2-2 0,-2 2 0,-12 10 0,-1 3 0,6-6 0,10-9 0,2-1 0,0-2 0,-3 3 0,5-3 43,8-5 1,2-2-44,-12 6 0,2-2 0,0 10 0,13-20 0,24-13 0,50-52 0,24-28 0,-7 9 0,6-6-246,-6 6 0,7-5 0,3-4 0,-2 0 0,2-2 0,0-2 0,0 1 0,-2 1 153,-8 9 1,-3 1 0,1 1 0,2-2 92,13-12 0,4-3 0,-3 1 0,-7 8 0,5-11 0,-3 4 0,-1 7 0,3-2 0,-6 5-304,-6 3 0,-3 4 304,3-4 0,-3 2 0,-14 14 0,-3 5 0,14-11 0,-34 28 0,-67 36 0,12 5 0,-7 5 327,-11 4 1,-8 6 0,-1 2-210,-9 7 1,-2 4 0,-4 1-365,5-3 0,-5 1 0,1 2 0,3-3 0,14-7 0,2-1 0,1 0 0,-4 2 156,-18 8 1,-5 3 0,3-1 0,10-4 89,-3 10 0,4-2-328,-4-5 0,-5 2 0,7-3-91,5 0 0,4-3 109,-3 0 0,2-3 310,12-7 0,6-3 983,-9 4 0,18-10 0,21-16 0,10-5 0,45-4 0,28-28-492,-1-1 1,8-7-255,14-16 0,2-6-237,-5 0 0,2-3 0,-13 9 0,3-2 0,-7 2 0,-4-1 0,-2 1 0,-4 7 0,3-2 0,-3 3 0,0-1 0,-2 2 0,6-1 0,-3 1-61,-11 7 0,-3 3 61,20-11 0,-68 48 0,-62 43 0,15-12 0,-9 7-246,6-3 0,-8 6 0,-3 2 0,4-1-82,-10 7 0,2-1 0,-2 1 82,12-6 0,-2 1 0,0 0 0,5-3-82,-3 1 0,4-2 0,2-1 285,-21 18 0,4-2-449,12-10 0,2-1 440,-5 4 1,2-3 51,14-11 0,4-5 0,-9 8 0,22-13 0,13-18 983,20-6 0,34-35 0,35-18-492,-6-12 1,4-5-382,-9 17 0,2-1-438,-5-4 0,4-5 0,-3 3 269,13-9 0,-3 3 59,-3 3 0,-2 1-492,3-6 0,-6 4-423,11-10 824,-30 28 0,-1 1 91,11-10 983,-17 16-410,-37 23 410,-37 36-492,-2-3 1,-5 5-185,-10 14 1,-2 4 162,-11 6 1,1 1-471,17-9 0,2 0 0,-6 0 0,4-2 0,-14 22 0,-3-6 249,22-11-249,12-21 0,22-10 0,2-10 0,25-4 0,24-19 0,31-24 0,-20 9 0,2-3 378,8-12 1,-1 0-379,-10 9 0,-1 1 0,15-10 0,-3 1 0,19-14 0,-31 24 0,-2 1 0,19-10 0,-18 7 0,-20 22 0,-10 4 0,-13 17 0,-39 25 0,-5 10 0,-7 5-492,-5-3 0,-5 3 164,4 1 0,-4 4 0,1-2 233,-19 14 1,4-4 94,12-7 0,0-2-169,-9 6 1,6-3 168,-5 9 0,27-31 0,1-1 0,-8 12 0,18-22 0,19-9 0,41-30 983,5-2 0,41-25 0,-20 7-672,3 5-311,-20 4 0,-4 11 0,-11 2 0,-6 5 0,-7 5 0,-72 7 0,0 27-492,-4-11 0,-4 4 357,7 11 0,2 3 135,10-10 0,1 0-346,-9 10 1,1 1 345,-22 13 0,-6 6 0,18-17 0,20-11 0,12-12 0,17-1 0,4-10 983,11-5-757,2-21 510,8 1-736,14-31 0,6 10 0,8-13 0,-7 6 0,-7 17 0,-2-11 0,-10 25 0,4-10 0,-10 14 0,-9 8 0,-14 1 0,-2 8 0,-3 1 0,5 5 0,12-2 0,-7 1 0,13 0 0,-4-1 0,4 9 0,0-1 0,0 11 0,0-1 0,0 12 0,0-5 0,0 11 0,0-5 0,0 6 0,0 0 0,0 0 0,0 1 0,5-1 0,1-6 0,5 5 0,0-5 0,0 1 0,5 3 0,-4-4 0,9 6 0,-9-6 0,9 5 0,-4-11 0,5 11 0,-1-11 0,1 4 0,5-4 0,-5-2 0,4-4 0,-7-3 0,0-5 0,0 0 0,0-4 0,-4-2 0,-2-4 0,-5-4 0,1-1 0,-4-39 0,-7 6 0,-11-46 0,-12 11 0,-4-23 0,-2 21 0,-1-18 0,5 20 0,-5-16 0,7 16 0,0 3 0,8 27 0,1-2 0,7 20 0,4-3 0,-3 15 0,7-4 0,-3 38 0,10 9 0,20 38 0,13 15-528,10-21 528,-21-25 0,0-2 0,10 14 0,13 8 0,-20-14 0,2-16 0,-12-6 0,-7-15 0,0-2 0,-6-4 0,-3-43 0,-8-16 0,-3 1 0,-3-5-492,-2-6 0,-1 0 321,1 4 1,-1-1 170,-6-7 0,0 1-273,6 11 1,0 2 272,-2-5 0,-1 1 0,-11-29 0,12 19 0,2 24 0,4 20 0,7 30 983,22 29-167,12 43-816,-1-29 0,2 0-428,-8-6 0,0 1 428,23 26 0,-1-3 0,0 0-443,-4-3 1,1 0 442,2-5 0,2 13 0,-12-27 0,-9-10 0,-13-18 983,-1-2-579,-5-11 549,-1 1-953,-13-48 0,-12-4 0,1-6 0,-3-8-492,-6-3 0,-3-4 112,-5-10 1,-1-3 379,-1-10 0,0 3 0,-2 15 0,1 1 0,3-8 0,1 3-355,2 22 1,1 2 354,2-7 0,2 2 0,-22-23 0,20 23 0,1 20 0,15 14 0,2 14 983,5 30-289,15 20-694,19 46-306,-10-41 1,5 3 305,9 13 0,2 4-492,1 5 0,2 2 0,9 8 0,-1-2 433,-13-18 0,0-1-309,6 8 0,-2-3 368,11 18 0,-20-34 0,0-1 0,20 25 0,-10-18 0,-16-19 983,-9-18-785,-4-2 785,-2-15 0,-3-31 0,-1-16-905,-11-50-78,-2 43 0,-4-3-492,-3-16 0,-2-4 94,-6-8 0,-2 1 398,3 13 0,0 1-371,-1-11 0,-1 4 371,4 26 0,1 2 0,1-5 0,1 1 0,-13-23 0,12 23 0,4 18 0,10 32 0,38 67 0,10 8 70,-9-8 0,4 3-70,5-10 0,0-1 0,-5 8 0,0 0 0,-3-15 0,0-1 135,1 9 1,-3-1-136,16 24 0,0 1 0,-8-6 0,-13-31 0,-5-3 0,-8-24 0,-1-2 983,-5-11-374,-10-45-609,-16-14 0,4 0 0,-4-6-492,-8-2 0,-3-4 459,-1-13 0,0-3 33,-4-2 0,0 2 0,5 9 0,0 1 0,-3-1 0,1 4 0,8 19 0,1 2 0,-3-2 0,0 1 0,-9-25 0,4 24 0,13 20 0,2 12 0,9 15 983,1 28-397,10 26-586,4-5 0,3 5-492,6 12 0,4 3 133,5 9 1,3 3 30,-5-20 0,1 1 0,-1 1-164,10 29 0,-1-3 460,-1-15 1,-1-1 31,-1 12 0,0-3-487,-6-31 1,0-1 486,2 16 0,-1-2 0,15 14 0,-11-9 0,-14-36 983,-3-7-538,-5-13 538,0-8 0,-4-40-862,-21-19-121,4-12 0,-4-5-492,-5 13 0,-3-4 305,-1-15 0,-2-10 0,2 6 187,-1 0 0,-2 0 0,-3-4 0,-3-8 0,2 3 0,8 17 0,3 2 0,-2 3 0,-13-22 0,0 2-492,4-10 0,3 6 188,6 33 1,1 4 300,-1-3 1,2 3 2,-9-27 0,7 33 0,17 23 0,2 28 0,31 44 0,4 8 0,4 9-263,9 15 1,4 7 262,-7-10 0,2 5 0,1 1-328,3 5 0,1 1 0,1 3 82,-9-13 0,-1 2 0,1 0 0,-1-3 20,8 11 1,-1-2 0,2 2-21,-5-8 0,3 4 0,-2-3 0,-5-8-246,5 8 0,-3-1 477,1 0 1,3 6 0,-5-8 14,-2-7 0,-2-4-275,3 8 1,-2-2 274,-9-17 0,-1-6 983,10 15 0,-15-23 0,-6-15 0,-3-13 0,-8-28 0,-1-21 0,-11-37-535,-11 8 0,-7-8-448,-3-10 0,-5-7-328,3 12 0,-4-5 0,-1-3 82,7 16 0,0-1 0,-2-2 0,1-1 0,-3-6 0,-1-1 0,0 0 0,2 2-82,-6-15 0,2 3 0,-2-2 285,3 15 0,-1-4 0,0 3 1,5 7-450,-3-17 0,0 3 168,-4 6 1,-3-3 0,4 6 323,4 5 0,3 4-492,-10-10 0,2 4 401,10 23 0,4 6 1074,-4-18-590,1 33 590,19 23 0,-2 48 0,31 42-658,-1-1 0,5 5-733,1-17 0,5 5 408,-4-5 0,3 9 0,2 3 0,-1-7 0,2 0 0,-1-4 0,1 3 0,-3-3 0,2 4 0,0 0 0,-1-3 0,8 14 0,1-3 0,-4-6 0,3 3 0,-1-2 0,-6-13 0,1 2 0,-3-4 0,1 1 0,-1-2 443,5 7 0,-1-1-443,-9-20 0,-2-4 0,17 31 0,-13-35 0,-12-9 0,-3-17 983,-4-4 0,-4-10 0,-1-28 0,-4-44-717,-3 16 1,-2-6-759,-6-24 0,-5-8 164,1 15 0,-3-4 0,-1-1 0,-4-6 0,-1-2 0,-2-4 82,2 9 0,-1-5 0,-1 1 0,1 4-82,-3-7 0,1 4 0,0 1 0,0 0 0,0 1 0,0 3 0,0 13 0,-1 2 0,2 4-164,-5-18 0,0 4 78,-5-7 1,1 5 316,9 22 0,1 6 97,-7-10 983,9 29 0,12 27-815,8 48-168,9 32 491,14 8 1,6 10-165,-8-27 1,2 3 0,4 2-656,9 16 0,5 4 0,1 2 82,-10-18 0,0 2 0,0 0 0,2 1 197,4 5 0,1 1 0,1 0 0,-3-2 49,3 13 0,-2-3 0,0 3 0,-4-14 0,1 2 0,0-1 0,-2-3 0,4 4 0,-2-3 0,-2-2-328,-5-7 0,-2 0 0,1-2 238,5 1 0,2-1 0,-5-6 1,-6-6 0,-1-4 89,3 6 0,0-4 0,9 15 0,-13-22 983,-4-25-14,-6-7 14,-3-16 0,-1-31 0,-18-45 0,-2-16-1311,-2 32 0,-4-7 0,-1 0 316,1 8 1,-1 0-1,-1-5 12,-1-5 0,-2-6 0,0 0 0,1 4 0,0 1 0,1 4 0,-1-3 0,0 2 0,-2-4 0,0-1 0,1 5 0,-3-4 0,0 3 0,0 1 0,1 2 0,0 0 0,-1 1 0,-2-1 0,-2 0 0,3 6-290,-2 1 1,2 4 289,-1 1 0,1 3 0,1 4 0,3 7 0,-2-1 0,7 10 0,9 23 983,8 27 0,1 32-492,10 12 1,5 10-984,5 11 0,5 6 413,-3-13 1,1 5-1,2-3-249,2-9 0,2-1 0,-1 1 0,1 11 0,0 2 0,1-1 0,1-2 0,2-1 0,0 1 0,-2 5 0,-1 0 0,1-2 0,-3-13 0,1-3 0,-1 0-164,6 26 0,-1-8 290,-7-29 0,-1-3 661,-2 0 0,-1-1-459,13 21 983,-13-26 0,-3-18 0,-6-8 0,0-14 0,-4-47-447,-1-58-1028,-7 27 0,-2-9 357,-3 7 1,-2-6-1,-2-1-193,-1-4 0,-1-1 0,-3-4 82,0 11 0,-2-2 0,-1-1 0,2 3-82,-3-12 0,1 3 0,-2-2 82,2 12 0,-2-3 0,1 3 0,1 8-246,-6-13 0,0 4 348,3 9 0,-1-3 0,1 8 144,0 10 0,1 6-18,-1-7 0,1 4 18,-9-12 983,14 34-108,7 53-875,13 51 0,16 4 0,5 7 491,-6-8 1,3 4-271,7-6 1,4 5 0,0-2-301,-7-9 1,-1-2-1,2 2 79,6 13 0,1 2 0,1 1 0,-2 1 0,1 0 0,0 0 0,0 2 0,1 0 0,-3-5 0,3 8 0,-2-3 0,-6-20 0,1 2 0,-3-8 0,-4-6 0,-1-3-146,5 11 0,-1-2 146,11 29 0,-10-34 0,-7-17 983,-3-19 0,-5-10 0,-4-10 0,-1-21 0,-4-32-621,-13-1 1,-4-6-855,4 4 0,-2-6 164,-10-16 0,-5-10 0,1-1 0,4 6 0,2 0 0,-2-5 82,-1 1 0,-3-5 0,0 0 0,3 4-82,0-6 0,2 4 0,-1-2 82,-1 8 0,-1-4 0,0 1 0,1 5-82,-2-5 0,1 5 0,1 0 0,1 2 0,1 0 0,-1 1 0,-2-2 0,-1 1 0,3 7-164,3 6 0,2 4 441,-5-8 0,0 2 542,7 16 1,1 6 25,-2-9 466,2 16 0,12 35 0,0 35 0,19 44-492,0-21 1,3 6-1,8 17 1,3 5-1,5 9 1,2 2-820,-11-27 0,0 1 0,-1 2 0,2 4 0,-1 2 0,1-2 0,-2-7 0,1-2 0,-1-2-164,7 17 0,-1-2 0,-1-1 0,-1-3 407,-5-19 1,-1-1 84,2 4 0,-2-1-486,8 34 486,0-27 983,-17-22-581,4-9 581,-7-17 0,-4-1 0,3-8 0,-7-75-492,1 21 1,-1-7-820,-2-8 0,-2-8 0,-1-2 121,-5-8 1,-1-3-1,-1 0-121,1 3 0,0 0 0,-2-2 0,-7-14 0,-2-2 0,1 7-164,2-1 0,0 3 164,2 14 0,1-3 0,-1 7-164,-4 1 0,1 5 0,2-4 0,1 3 0,1 15 0,0 6 1475,-3-4-262,8 21 262,5 38 0,1 50-492,6-5 1,4 9-1,5 22 1,4 5-451,1 1 1,5 6-288,-1-23 0,4 5 0,2 3 0,-2-3-82,3 16 0,-2-1 0,2 5 131,-3-20 0,1 6 1,2 1-1,-1-2 0,-2-4-21,-1-4 0,-2-3 0,-1-1 0,1 3 218,3 13 0,1 4 0,0-2 0,-2-10 0,8 12 0,-1-3 0,-5-5 0,0 4 0,-1-6-492,2-3 0,-1-5 471,1 3 1,-2-1-59,-4-11 1,-2-7 78,7 10 983,-7-19 0,-4-29 0,-5-9 0,-4-14 0,-1-33 0,-11-23-492,-7-1 1,-3-7-805,4 7 0,-2-7 313,-7-12 0,-5-9 0,2 1-328,4 11 0,1 1 0,0-5 82,0-3 0,1-7 0,-1-1 0,0 7-82,-3 2 0,1 4 0,0-3 82,4 4 0,0-5 0,0 2 0,0 9 205,-8-11 1,0 4 40,5-3 0,-1-5 0,-1 7-492,-5 1 0,0 4 330,1-12 1,1 1 161,-1 17 0,0 6-2,-9-30 2,10 28 983,9 26 0,8 19 0,0 11 0,4 8 0,1 29 0,4 26-492,2-6 1,3 6-604,5 6 1,4 3 111,2 14 0,3 2-492,5 6 0,3 1 0,2 0 0,0 0 426,-2 7 0,0-4-426,0-23 0,0-3 447,-3 7 1,-1-2-234,-2-17 0,0-1 278,0 1 0,0 0 0,14 37 983,-4-26-761,-9-16 761,-5-13 0,-3-14 0,-5-5-629,0-10 366,-1 0-720,-3-21 0,-2-22 0,1-8 0,0-8-492,-3-18 0,0-8 164,1 16 0,1-3 0,-1 1 191,-2-31 1,0-2 136,3 22 0,0-2 0,0 5 0,-2 2 0,0 1 0,2 5 0,1-3 0,-2 6-237,-2 9 0,0 3 237,0-11 0,0 4 0,0-8 0,0 20 0,0 55 0,0 53 0,0-7 0,0 8-328,0 8 0,-1 8 0,2 1 302,1 0 1,2 1-1,-1 0 26,0 2 0,0 0 0,1 2 0,2 8 0,1 0 0,0-1 0,-1-13 0,-1-2 0,2 2 0,2 9 0,1 2 0,-1-4 0,1 15 0,0-3-492,3-1 0,0-5 424,-5-26 1,-1-3-25,1 2 1,-1-1 91,0-11 0,0-5 0,0 9 0,3-17 0,-9-19 983,7-11 0,-8-41 0,4-21-963,-6-15 1,-4-11-513,-8-16 0,-2-8 213,2 15 0,0-4 1,-2-5 32,0 10 0,0-3 0,-2-1 0,0-2 0,-2-3 0,0-3 0,-1 1 0,2 3 0,4 11 0,1 1 0,0 2 0,-2 1-82,-7-20 0,-1 1 0,1 7 0,7 21 0,1 4 0,0 2-164,-7-24 0,0 2 93,1 3 0,1 5 399,5 19 0,1 6 983,-7-11 0,9 26 0,4 23 0,7 11 0,-3 33 0,4 10 0,6 40 0,14 2-492,-6-27 1,3 3-277,4 3 1,2 1-216,0 7 0,1 1 0,3 3 0,1 2 0,1-1 0,-1 0 0,1 2 0,-1-3 0,-2-17 0,-1-1-277,-3 10 0,0-3 277,17 15 0,-6-1 0,5 0 0,-15-37 0,1 10 0,-10-27 0,-5-7 983,0-8-673,-5-40-310,0-39 0,-3 7 0,-2-9-328,2 9 0,0-6 0,-3-1 0,-5-9 0,-3-3 0,0 1 0,4 6 0,0 1 0,-3-2 0,-9-15 0,-3-3 0,1 9-164,3 7 0,-1 3 164,1 6 0,-2-2 0,1 5-164,-2-1 0,0 5 279,-3 1 1,0 3 212,-13-31 983,12 44 0,9 23 0,6 17 0,4 13 0,1 33 0,4 23-492,-1-12 1,2 5-984,7 5 0,4 3 393,0 5 1,3 1 98,4 4 0,2 0-470,3 2 1,-2-2 469,-9-13 0,0 0 0,5 5 0,0 0 0,-7-11 0,0-2-132,3 1 1,0-1 131,-3 0 0,1-2 0,11 22 0,-9-14 0,2-11 983,-6-19 0,-4-6 0,2-7-835,-7-4 163,3-47-311,-4-5 0,-7-53 0,-2 44 0,-3-2-492,-4-13 0,-2-1 139,-9-8 1,-2-3-140,-6-13 0,-2-2 164,10 29 0,-1 1 0,0 2-23,-6-10 0,0 2-102,-8-11 1,2 6 452,-11-4 0,20 34 0,-1 2 0,-14-15 0,13 24 0,7 12 983,7 13-599,4 5 599,2 4 0,5 3 0,-1 6-35,5 0-948,-5 8 0,4-7 0,0 3 0,-3-4 0,4-1 0,-1 1 0,-3-1 0,7 1 0,-7 0 0,7-1 0,-7 0 0,4 1 0,-5-5 0,0 8 0,-4-2 0,3 4 0,-9 9 0,-1-7 0,-1 9 0,-9-4 0,9-7 0,-6 5 0,7-9 0,-3 3 0,4-8 0,4-1 0,2-4 0,4 0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23.655"/>
    </inkml:context>
    <inkml:brush xml:id="br0">
      <inkml:brushProperty name="width" value="0.2" units="cm"/>
      <inkml:brushProperty name="height" value="0.2" units="cm"/>
    </inkml:brush>
  </inkml:definitions>
  <inkml:trace contextRef="#ctx0" brushRef="#br0">0 1 24575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04.616"/>
    </inkml:context>
    <inkml:brush xml:id="br0">
      <inkml:brushProperty name="width" value="0.2" units="cm"/>
      <inkml:brushProperty name="height" value="0.2" units="cm"/>
    </inkml:brush>
  </inkml:definitions>
  <inkml:trace contextRef="#ctx0" brushRef="#br0">0 1 24575,'2262'0'-1365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11.432"/>
    </inkml:context>
    <inkml:brush xml:id="br0">
      <inkml:brushProperty name="width" value="0.2" units="cm"/>
      <inkml:brushProperty name="height" value="0.2" units="cm"/>
    </inkml:brush>
  </inkml:definitions>
  <inkml:trace contextRef="#ctx0" brushRef="#br0">0 1 24575,'2058'0'-1365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22.038"/>
    </inkml:context>
    <inkml:brush xml:id="br0">
      <inkml:brushProperty name="width" value="0.2" units="cm"/>
      <inkml:brushProperty name="height" value="0.2" units="cm"/>
    </inkml:brush>
  </inkml:definitions>
  <inkml:trace contextRef="#ctx0" brushRef="#br0">0 1 24575,'1275'0'-1365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32.779"/>
    </inkml:context>
    <inkml:brush xml:id="br0">
      <inkml:brushProperty name="width" value="0.2" units="cm"/>
      <inkml:brushProperty name="height" value="0.2" units="cm"/>
    </inkml:brush>
  </inkml:definitions>
  <inkml:trace contextRef="#ctx0" brushRef="#br0">0 1 24575,'1275'0'-1365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46.028"/>
    </inkml:context>
    <inkml:brush xml:id="br0">
      <inkml:brushProperty name="width" value="0.2" units="cm"/>
      <inkml:brushProperty name="height" value="0.2" units="cm"/>
    </inkml:brush>
  </inkml:definitions>
  <inkml:trace contextRef="#ctx0" brushRef="#br0">0 1 24575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57.281"/>
    </inkml:context>
    <inkml:brush xml:id="br0">
      <inkml:brushProperty name="width" value="0.2" units="cm"/>
      <inkml:brushProperty name="height" value="0.2" units="cm"/>
    </inkml:brush>
  </inkml:definitions>
  <inkml:trace contextRef="#ctx0" brushRef="#br0">0 1 24575,'1275'0'-1365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3"/>
    </inkml:context>
    <inkml:brush xml:id="br0">
      <inkml:brushProperty name="width" value="0.35" units="cm"/>
      <inkml:brushProperty name="height" value="0.35" units="cm"/>
    </inkml:brush>
  </inkml:definitions>
  <inkml:trace contextRef="#ctx0" brushRef="#br0">1 0 24575,'2853'0'-1365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4"/>
    </inkml:context>
    <inkml:brush xml:id="br0">
      <inkml:brushProperty name="width" value="0.35" units="cm"/>
      <inkml:brushProperty name="height" value="0.35" units="cm"/>
    </inkml:brush>
  </inkml:definitions>
  <inkml:trace contextRef="#ctx0" brushRef="#br0">1 0 24575,'3065'0'-1365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5"/>
    </inkml:context>
    <inkml:brush xml:id="br0">
      <inkml:brushProperty name="width" value="0.35" units="cm"/>
      <inkml:brushProperty name="height" value="0.35" units="cm"/>
    </inkml:brush>
  </inkml:definitions>
  <inkml:trace contextRef="#ctx0" brushRef="#br0">1 0 24575,'3670'0'-1365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26.859"/>
    </inkml:context>
    <inkml:brush xml:id="br0">
      <inkml:brushProperty name="width" value="0.35" units="cm"/>
      <inkml:brushProperty name="height" value="0.35" units="cm"/>
    </inkml:brush>
  </inkml:definitions>
  <inkml:trace contextRef="#ctx0" brushRef="#br0">1 0 24575,'2853'0'-1365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6"/>
    </inkml:context>
    <inkml:brush xml:id="br0">
      <inkml:brushProperty name="width" value="0.2" units="cm"/>
      <inkml:brushProperty name="height" value="0.2" units="cm"/>
    </inkml:brush>
  </inkml:definitions>
  <inkml:trace contextRef="#ctx0" brushRef="#br0">0 1 24575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7"/>
    </inkml:context>
    <inkml:brush xml:id="br0">
      <inkml:brushProperty name="width" value="0.2" units="cm"/>
      <inkml:brushProperty name="height" value="0.2" units="cm"/>
    </inkml:brush>
  </inkml:definitions>
  <inkml:trace contextRef="#ctx0" brushRef="#br0">0 1 24575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8"/>
    </inkml:context>
    <inkml:brush xml:id="br0">
      <inkml:brushProperty name="width" value="0.2" units="cm"/>
      <inkml:brushProperty name="height" value="0.2" units="cm"/>
    </inkml:brush>
  </inkml:definitions>
  <inkml:trace contextRef="#ctx0" brushRef="#br0">0 1 24575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9"/>
    </inkml:context>
    <inkml:brush xml:id="br0">
      <inkml:brushProperty name="width" value="0.2" units="cm"/>
      <inkml:brushProperty name="height" value="0.2" units="cm"/>
    </inkml:brush>
  </inkml:definitions>
  <inkml:trace contextRef="#ctx0" brushRef="#br0">0 1 24575,'1275'0'-1365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34.630"/>
    </inkml:context>
    <inkml:brush xml:id="br0">
      <inkml:brushProperty name="width" value="0.35" units="cm"/>
      <inkml:brushProperty name="height" value="0.35" units="cm"/>
    </inkml:brush>
  </inkml:definitions>
  <inkml:trace contextRef="#ctx0" brushRef="#br0">1 0 24575,'2853'0'-1365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38.954"/>
    </inkml:context>
    <inkml:brush xml:id="br0">
      <inkml:brushProperty name="width" value="0.35" units="cm"/>
      <inkml:brushProperty name="height" value="0.35" units="cm"/>
    </inkml:brush>
  </inkml:definitions>
  <inkml:trace contextRef="#ctx0" brushRef="#br0">1 0 24575,'2853'0'-1365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42.044"/>
    </inkml:context>
    <inkml:brush xml:id="br0">
      <inkml:brushProperty name="width" value="0.35" units="cm"/>
      <inkml:brushProperty name="height" value="0.35" units="cm"/>
    </inkml:brush>
  </inkml:definitions>
  <inkml:trace contextRef="#ctx0" brushRef="#br0">1 0 24575,'3065'0'-1365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50.810"/>
    </inkml:context>
    <inkml:brush xml:id="br0">
      <inkml:brushProperty name="width" value="0.35" units="cm"/>
      <inkml:brushProperty name="height" value="0.35" units="cm"/>
    </inkml:brush>
  </inkml:definitions>
  <inkml:trace contextRef="#ctx0" brushRef="#br0">1 0 24575,'2853'0'-1365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57.276"/>
    </inkml:context>
    <inkml:brush xml:id="br0">
      <inkml:brushProperty name="width" value="0.35" units="cm"/>
      <inkml:brushProperty name="height" value="0.35" units="cm"/>
    </inkml:brush>
  </inkml:definitions>
  <inkml:trace contextRef="#ctx0" brushRef="#br0">1 0 24575,'2853'0'-1365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02.459"/>
    </inkml:context>
    <inkml:brush xml:id="br0">
      <inkml:brushProperty name="width" value="0.35" units="cm"/>
      <inkml:brushProperty name="height" value="0.35" units="cm"/>
    </inkml:brush>
  </inkml:definitions>
  <inkml:trace contextRef="#ctx0" brushRef="#br0">1 0 24575,'3670'0'-1365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19.224"/>
    </inkml:context>
    <inkml:brush xml:id="br0">
      <inkml:brushProperty name="width" value="0.2" units="cm"/>
      <inkml:brushProperty name="height" value="0.2" units="cm"/>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EF226-D001-486A-8548-B06E75414EEE}" type="datetimeFigureOut">
              <a:rPr lang="en-US" smtClean="0"/>
              <a:t>8/18/24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0F742-0282-4E8C-8626-52843FC8DB77}" type="slidenum">
              <a:rPr lang="en-US" smtClean="0"/>
              <a:t>‹#›</a:t>
            </a:fld>
            <a:endParaRPr lang="en-US"/>
          </a:p>
        </p:txBody>
      </p:sp>
    </p:spTree>
    <p:extLst>
      <p:ext uri="{BB962C8B-B14F-4D97-AF65-F5344CB8AC3E}">
        <p14:creationId xmlns:p14="http://schemas.microsoft.com/office/powerpoint/2010/main" val="56791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67f515cb1a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67f515cb1a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8/18/24</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54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8/18/24</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07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8/18/24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947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g267f515cb1a_0_26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g267f515cb1a_0_26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64" name="Google Shape;64;g267f515cb1a_0_26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9176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8/18/24</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14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8/18/24</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75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8/18/24</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97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8/18/24</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40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8/18/24</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95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8/18/24</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a:p>
        </p:txBody>
      </p:sp>
    </p:spTree>
    <p:extLst>
      <p:ext uri="{BB962C8B-B14F-4D97-AF65-F5344CB8AC3E}">
        <p14:creationId xmlns:p14="http://schemas.microsoft.com/office/powerpoint/2010/main" val="330692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8/18/24</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08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8/18/24</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38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8/18/24</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a:p>
        </p:txBody>
      </p:sp>
    </p:spTree>
    <p:extLst>
      <p:ext uri="{BB962C8B-B14F-4D97-AF65-F5344CB8AC3E}">
        <p14:creationId xmlns:p14="http://schemas.microsoft.com/office/powerpoint/2010/main" val="36002419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1" r:id="rId12"/>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mailto:ssanz@dadeschools.net"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sanz@dadeschools.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scoir.helpdocs.io/article/8a5m6p2fd4-requesting-teacher-recommendations#student_letter_of_recommendation_proces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cavsconnect.com/wp-content/uploads/2022/09/SCOIR-Guide-to-Completing-Recommenders-Section-of-CommonApp.pdf"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32.png"/><Relationship Id="rId18" Type="http://schemas.openxmlformats.org/officeDocument/2006/relationships/image" Target="../media/image340.png"/><Relationship Id="rId26" Type="http://schemas.openxmlformats.org/officeDocument/2006/relationships/customXml" Target="../ink/ink17.xml"/><Relationship Id="rId3" Type="http://schemas.openxmlformats.org/officeDocument/2006/relationships/image" Target="../media/image35.png"/><Relationship Id="rId21" Type="http://schemas.openxmlformats.org/officeDocument/2006/relationships/customXml" Target="../ink/ink13.xml"/><Relationship Id="rId7" Type="http://schemas.openxmlformats.org/officeDocument/2006/relationships/customXml" Target="../ink/ink4.xml"/><Relationship Id="rId12" Type="http://schemas.openxmlformats.org/officeDocument/2006/relationships/customXml" Target="../ink/ink8.xml"/><Relationship Id="rId17" Type="http://schemas.openxmlformats.org/officeDocument/2006/relationships/customXml" Target="../ink/ink11.xml"/><Relationship Id="rId25" Type="http://schemas.openxmlformats.org/officeDocument/2006/relationships/customXml" Target="../ink/ink16.xml"/><Relationship Id="rId2" Type="http://schemas.openxmlformats.org/officeDocument/2006/relationships/image" Target="../media/image1.png"/><Relationship Id="rId16" Type="http://schemas.openxmlformats.org/officeDocument/2006/relationships/customXml" Target="../ink/ink10.xml"/><Relationship Id="rId20" Type="http://schemas.openxmlformats.org/officeDocument/2006/relationships/image" Target="../media/image350.png"/><Relationship Id="rId29"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7.xml"/><Relationship Id="rId24" Type="http://schemas.openxmlformats.org/officeDocument/2006/relationships/customXml" Target="../ink/ink15.xml"/><Relationship Id="rId32" Type="http://schemas.openxmlformats.org/officeDocument/2006/relationships/customXml" Target="../ink/ink23.xml"/><Relationship Id="rId5" Type="http://schemas.openxmlformats.org/officeDocument/2006/relationships/image" Target="../media/image30.png"/><Relationship Id="rId15" Type="http://schemas.openxmlformats.org/officeDocument/2006/relationships/image" Target="../media/image33.png"/><Relationship Id="rId23" Type="http://schemas.openxmlformats.org/officeDocument/2006/relationships/customXml" Target="../ink/ink14.xml"/><Relationship Id="rId28" Type="http://schemas.openxmlformats.org/officeDocument/2006/relationships/customXml" Target="../ink/ink19.xml"/><Relationship Id="rId10" Type="http://schemas.openxmlformats.org/officeDocument/2006/relationships/customXml" Target="../ink/ink6.xml"/><Relationship Id="rId19" Type="http://schemas.openxmlformats.org/officeDocument/2006/relationships/customXml" Target="../ink/ink12.xml"/><Relationship Id="rId31" Type="http://schemas.openxmlformats.org/officeDocument/2006/relationships/customXml" Target="../ink/ink22.xml"/><Relationship Id="rId4" Type="http://schemas.openxmlformats.org/officeDocument/2006/relationships/customXml" Target="../ink/ink2.xml"/><Relationship Id="rId9" Type="http://schemas.openxmlformats.org/officeDocument/2006/relationships/image" Target="../media/image31.png"/><Relationship Id="rId14" Type="http://schemas.openxmlformats.org/officeDocument/2006/relationships/customXml" Target="../ink/ink9.xml"/><Relationship Id="rId22" Type="http://schemas.openxmlformats.org/officeDocument/2006/relationships/image" Target="../media/image36.png"/><Relationship Id="rId27" Type="http://schemas.openxmlformats.org/officeDocument/2006/relationships/customXml" Target="../ink/ink18.xml"/><Relationship Id="rId30" Type="http://schemas.openxmlformats.org/officeDocument/2006/relationships/customXml" Target="../ink/ink2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sar.selfreportedtranscript.com/Login.asp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SOLGARCIA@DADESCHOOLS.NET"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ssanz@dadeschools.net"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hyperlink" Target="https://forms.gle/Pv3qawqYCVmjCx2w8"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776044-CC08-A479-CFB9-949FC81D0A84}"/>
              </a:ext>
            </a:extLst>
          </p:cNvPr>
          <p:cNvSpPr txBox="1"/>
          <p:nvPr/>
        </p:nvSpPr>
        <p:spPr>
          <a:xfrm flipV="1">
            <a:off x="403413" y="6073944"/>
            <a:ext cx="6054537" cy="373618"/>
          </a:xfrm>
          <a:prstGeom prst="rect">
            <a:avLst/>
          </a:prstGeom>
          <a:solidFill>
            <a:schemeClr val="bg1"/>
          </a:solidFill>
        </p:spPr>
        <p:txBody>
          <a:bodyPr wrap="square" rtlCol="0">
            <a:spAutoFit/>
          </a:bodyPr>
          <a:lstStyle/>
          <a:p>
            <a:endParaRPr lang="en-US"/>
          </a:p>
        </p:txBody>
      </p:sp>
      <p:pic>
        <p:nvPicPr>
          <p:cNvPr id="8" name="Picture 7" descr="A person in a hat and cape&#10;&#10;Description automatically generated">
            <a:extLst>
              <a:ext uri="{FF2B5EF4-FFF2-40B4-BE49-F238E27FC236}">
                <a16:creationId xmlns:a16="http://schemas.microsoft.com/office/drawing/2014/main" id="{B6F61FFB-91FA-2ABC-BB0C-96B23C3C0A68}"/>
              </a:ext>
            </a:extLst>
          </p:cNvPr>
          <p:cNvPicPr>
            <a:picLocks noChangeAspect="1"/>
          </p:cNvPicPr>
          <p:nvPr/>
        </p:nvPicPr>
        <p:blipFill>
          <a:blip r:embed="rId2"/>
          <a:stretch>
            <a:fillRect/>
          </a:stretch>
        </p:blipFill>
        <p:spPr>
          <a:xfrm>
            <a:off x="1149698" y="1641832"/>
            <a:ext cx="4618921" cy="4618921"/>
          </a:xfrm>
          <a:prstGeom prst="rect">
            <a:avLst/>
          </a:prstGeom>
        </p:spPr>
      </p:pic>
      <p:sp>
        <p:nvSpPr>
          <p:cNvPr id="9" name="Rectangle 8">
            <a:extLst>
              <a:ext uri="{FF2B5EF4-FFF2-40B4-BE49-F238E27FC236}">
                <a16:creationId xmlns:a16="http://schemas.microsoft.com/office/drawing/2014/main" id="{E5012518-D0A9-C03D-343E-D717CACE152C}"/>
              </a:ext>
            </a:extLst>
          </p:cNvPr>
          <p:cNvSpPr/>
          <p:nvPr/>
        </p:nvSpPr>
        <p:spPr>
          <a:xfrm>
            <a:off x="822319" y="1362244"/>
            <a:ext cx="5273681" cy="4711700"/>
          </a:xfrm>
          <a:prstGeom prst="rect">
            <a:avLst/>
          </a:prstGeom>
          <a:noFill/>
        </p:spPr>
        <p:txBody>
          <a:bodyPr wrap="none" lIns="91440" tIns="45720" rIns="91440" bIns="45720">
            <a:prstTxWarp prst="textArchUp">
              <a:avLst>
                <a:gd name="adj" fmla="val 10966836"/>
              </a:avLst>
            </a:prstTxWarp>
            <a:spAutoFit/>
          </a:bodyPr>
          <a:lstStyle/>
          <a:p>
            <a:pPr algn="ctr"/>
            <a:r>
              <a:rPr lang="en-US" sz="8800" b="1" dirty="0">
                <a:ln w="57150">
                  <a:solidFill>
                    <a:schemeClr val="accent1"/>
                  </a:solidFill>
                  <a:prstDash val="solid"/>
                </a:ln>
                <a:solidFill>
                  <a:schemeClr val="bg2">
                    <a:lumMod val="20000"/>
                    <a:lumOff val="80000"/>
                  </a:schemeClr>
                </a:solidFill>
                <a:latin typeface="Jumble" panose="020F0502020204030204" pitchFamily="34" charset="0"/>
                <a:ea typeface="UD Digi Kyokasho NP-B" panose="02020700000000000000" pitchFamily="18" charset="-128"/>
                <a:cs typeface="Jumble" panose="020F0502020204030204" pitchFamily="34" charset="0"/>
              </a:rPr>
              <a:t>SENIOR YEAR</a:t>
            </a:r>
          </a:p>
        </p:txBody>
      </p:sp>
      <p:pic>
        <p:nvPicPr>
          <p:cNvPr id="2" name="Picture 1" descr="A person in a hat and cape&#10;&#10;Description automatically generated">
            <a:extLst>
              <a:ext uri="{FF2B5EF4-FFF2-40B4-BE49-F238E27FC236}">
                <a16:creationId xmlns:a16="http://schemas.microsoft.com/office/drawing/2014/main" id="{B42D92E5-C579-17EB-F24B-B755E50832CB}"/>
              </a:ext>
            </a:extLst>
          </p:cNvPr>
          <p:cNvPicPr>
            <a:picLocks noChangeAspect="1"/>
          </p:cNvPicPr>
          <p:nvPr/>
        </p:nvPicPr>
        <p:blipFill>
          <a:blip r:embed="rId2"/>
          <a:stretch>
            <a:fillRect/>
          </a:stretch>
        </p:blipFill>
        <p:spPr>
          <a:xfrm>
            <a:off x="10265626" y="2168372"/>
            <a:ext cx="1260628" cy="1260628"/>
          </a:xfrm>
          <a:prstGeom prst="rect">
            <a:avLst/>
          </a:prstGeom>
        </p:spPr>
      </p:pic>
    </p:spTree>
    <p:extLst>
      <p:ext uri="{BB962C8B-B14F-4D97-AF65-F5344CB8AC3E}">
        <p14:creationId xmlns:p14="http://schemas.microsoft.com/office/powerpoint/2010/main" val="2814481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048F99-BF27-BF91-89B3-DAE64273E40E}"/>
              </a:ext>
            </a:extLst>
          </p:cNvPr>
          <p:cNvSpPr txBox="1"/>
          <p:nvPr/>
        </p:nvSpPr>
        <p:spPr>
          <a:xfrm flipV="1">
            <a:off x="222258" y="5918668"/>
            <a:ext cx="7609619" cy="373618"/>
          </a:xfrm>
          <a:prstGeom prst="rect">
            <a:avLst/>
          </a:prstGeom>
          <a:solidFill>
            <a:schemeClr val="bg1"/>
          </a:solidFill>
        </p:spPr>
        <p:txBody>
          <a:bodyPr wrap="square" rtlCol="0">
            <a:spAutoFit/>
          </a:bodyPr>
          <a:lstStyle/>
          <a:p>
            <a:endParaRPr lang="en-US"/>
          </a:p>
        </p:txBody>
      </p:sp>
      <p:pic>
        <p:nvPicPr>
          <p:cNvPr id="6146" name="Picture 2">
            <a:extLst>
              <a:ext uri="{FF2B5EF4-FFF2-40B4-BE49-F238E27FC236}">
                <a16:creationId xmlns:a16="http://schemas.microsoft.com/office/drawing/2014/main" id="{C0955BC7-7344-31EA-4F9F-6BA6F6181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17" y="0"/>
            <a:ext cx="49688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in a hat and cape&#10;&#10;Description automatically generated">
            <a:extLst>
              <a:ext uri="{FF2B5EF4-FFF2-40B4-BE49-F238E27FC236}">
                <a16:creationId xmlns:a16="http://schemas.microsoft.com/office/drawing/2014/main" id="{E90E48AB-50ED-315F-3ADC-D4E8EBB8AD45}"/>
              </a:ext>
            </a:extLst>
          </p:cNvPr>
          <p:cNvPicPr>
            <a:picLocks noChangeAspect="1"/>
          </p:cNvPicPr>
          <p:nvPr/>
        </p:nvPicPr>
        <p:blipFill>
          <a:blip r:embed="rId3"/>
          <a:stretch>
            <a:fillRect/>
          </a:stretch>
        </p:blipFill>
        <p:spPr>
          <a:xfrm>
            <a:off x="10263311" y="2168372"/>
            <a:ext cx="1260628" cy="1260628"/>
          </a:xfrm>
          <a:prstGeom prst="rect">
            <a:avLst/>
          </a:prstGeom>
        </p:spPr>
      </p:pic>
    </p:spTree>
    <p:extLst>
      <p:ext uri="{BB962C8B-B14F-4D97-AF65-F5344CB8AC3E}">
        <p14:creationId xmlns:p14="http://schemas.microsoft.com/office/powerpoint/2010/main" val="2582064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55974512-AAFA-69F4-94F8-B641E09F696B}"/>
              </a:ext>
            </a:extLst>
          </p:cNvPr>
          <p:cNvSpPr/>
          <p:nvPr/>
        </p:nvSpPr>
        <p:spPr>
          <a:xfrm>
            <a:off x="8790317" y="745011"/>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40304" y="462280"/>
            <a:ext cx="7335835" cy="1268984"/>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GRAD TRACK</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842062" y="1630139"/>
            <a:ext cx="5672688" cy="3395473"/>
          </a:xfrm>
        </p:spPr>
        <p:txBody>
          <a:bodyPr>
            <a:normAutofit fontScale="85000" lnSpcReduction="20000"/>
          </a:bodyPr>
          <a:lstStyle/>
          <a:p>
            <a:r>
              <a:rPr lang="en-US" sz="2800" dirty="0">
                <a:solidFill>
                  <a:schemeClr val="tx1"/>
                </a:solidFill>
                <a:latin typeface="Aptos" panose="020B0004020202020204" pitchFamily="34" charset="0"/>
                <a:cs typeface="Futura Medium" panose="020B0602020204020303" pitchFamily="34" charset="-79"/>
              </a:rPr>
              <a:t>Check your own requirements and progress for graduation</a:t>
            </a:r>
          </a:p>
          <a:p>
            <a:pPr fontAlgn="base"/>
            <a:r>
              <a:rPr lang="en-US" sz="2800" dirty="0">
                <a:solidFill>
                  <a:schemeClr val="tx1"/>
                </a:solidFill>
                <a:latin typeface="Aptos" panose="020B0004020202020204" pitchFamily="34" charset="0"/>
                <a:cs typeface="Futura Medium" panose="020B0602020204020303" pitchFamily="34" charset="-79"/>
              </a:rPr>
              <a:t>Information found on Grad Track: </a:t>
            </a:r>
          </a:p>
          <a:p>
            <a:pPr lvl="1" fontAlgn="base"/>
            <a:r>
              <a:rPr lang="en-US" sz="2800" dirty="0">
                <a:solidFill>
                  <a:schemeClr val="tx1"/>
                </a:solidFill>
                <a:latin typeface="Aptos" panose="020B0004020202020204" pitchFamily="34" charset="0"/>
                <a:cs typeface="Futura Medium" panose="020B0602020204020303" pitchFamily="34" charset="-79"/>
              </a:rPr>
              <a:t>GPA, community service hours, summary of graduation requirements and how much they have completed</a:t>
            </a:r>
          </a:p>
          <a:p>
            <a:r>
              <a:rPr lang="en-US" sz="2800" dirty="0">
                <a:solidFill>
                  <a:schemeClr val="tx1"/>
                </a:solidFill>
                <a:latin typeface="Aptos" panose="020B0004020202020204" pitchFamily="34" charset="0"/>
                <a:cs typeface="Futura Medium" panose="020B0602020204020303" pitchFamily="34" charset="-79"/>
              </a:rPr>
              <a:t>Access Grad Track through </a:t>
            </a:r>
            <a:r>
              <a:rPr lang="en-US" sz="2800" dirty="0" err="1">
                <a:solidFill>
                  <a:schemeClr val="tx1"/>
                </a:solidFill>
                <a:latin typeface="Aptos" panose="020B0004020202020204" pitchFamily="34" charset="0"/>
                <a:cs typeface="Futura Medium" panose="020B0602020204020303" pitchFamily="34" charset="-79"/>
              </a:rPr>
              <a:t>dadeschools</a:t>
            </a:r>
            <a:r>
              <a:rPr lang="en-US" sz="2800" dirty="0">
                <a:solidFill>
                  <a:schemeClr val="tx1"/>
                </a:solidFill>
                <a:latin typeface="Aptos" panose="020B0004020202020204" pitchFamily="34" charset="0"/>
                <a:cs typeface="Futura Medium" panose="020B0602020204020303" pitchFamily="34" charset="-79"/>
              </a:rPr>
              <a:t> app or on the student portal </a:t>
            </a:r>
          </a:p>
          <a:p>
            <a:endParaRPr lang="en-US" dirty="0">
              <a:latin typeface="Avenir Black" panose="02000503020000020003" pitchFamily="2" charset="0"/>
            </a:endParaRPr>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6" name="Content Placeholder 11" descr="Graphical user interface, application&#10;&#10;Description automatically generated">
            <a:extLst>
              <a:ext uri="{FF2B5EF4-FFF2-40B4-BE49-F238E27FC236}">
                <a16:creationId xmlns:a16="http://schemas.microsoft.com/office/drawing/2014/main" id="{715F3D7B-A721-873F-21F0-55C5E30E5CC3}"/>
              </a:ext>
            </a:extLst>
          </p:cNvPr>
          <p:cNvPicPr>
            <a:picLocks noChangeAspect="1"/>
          </p:cNvPicPr>
          <p:nvPr/>
        </p:nvPicPr>
        <p:blipFill rotWithShape="1">
          <a:blip r:embed="rId3"/>
          <a:srcRect l="10805" t="1715"/>
          <a:stretch/>
        </p:blipFill>
        <p:spPr>
          <a:xfrm>
            <a:off x="6816508" y="1325017"/>
            <a:ext cx="2763532" cy="507070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7" name="Donut 8">
            <a:extLst>
              <a:ext uri="{FF2B5EF4-FFF2-40B4-BE49-F238E27FC236}">
                <a16:creationId xmlns:a16="http://schemas.microsoft.com/office/drawing/2014/main" id="{571A718C-B9EA-3EDE-09A8-A8C48779C509}"/>
              </a:ext>
            </a:extLst>
          </p:cNvPr>
          <p:cNvSpPr/>
          <p:nvPr/>
        </p:nvSpPr>
        <p:spPr>
          <a:xfrm>
            <a:off x="8485697" y="2242868"/>
            <a:ext cx="960195" cy="983412"/>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2">
            <a:extLst>
              <a:ext uri="{FF2B5EF4-FFF2-40B4-BE49-F238E27FC236}">
                <a16:creationId xmlns:a16="http://schemas.microsoft.com/office/drawing/2014/main" id="{A95EBFD2-835D-4A9E-0C56-3B378456ECA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37799" y="5025612"/>
            <a:ext cx="4800600" cy="1671208"/>
          </a:xfrm>
          <a:prstGeom prst="rect">
            <a:avLst/>
          </a:prstGeom>
          <a:noFill/>
          <a:extLst>
            <a:ext uri="{909E8E84-426E-40DD-AFC4-6F175D3DCCD1}">
              <a14:hiddenFill xmlns:a14="http://schemas.microsoft.com/office/drawing/2010/main">
                <a:solidFill>
                  <a:srgbClr val="FFFFFF"/>
                </a:solidFill>
              </a14:hiddenFill>
            </a:ext>
          </a:extLst>
        </p:spPr>
      </p:pic>
      <p:sp>
        <p:nvSpPr>
          <p:cNvPr id="10" name="Donut 8">
            <a:extLst>
              <a:ext uri="{FF2B5EF4-FFF2-40B4-BE49-F238E27FC236}">
                <a16:creationId xmlns:a16="http://schemas.microsoft.com/office/drawing/2014/main" id="{7262FD51-E3FB-E9F9-9A6B-0E47453BE7D7}"/>
              </a:ext>
            </a:extLst>
          </p:cNvPr>
          <p:cNvSpPr/>
          <p:nvPr/>
        </p:nvSpPr>
        <p:spPr>
          <a:xfrm>
            <a:off x="1537799" y="5522086"/>
            <a:ext cx="960195" cy="26644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618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55974512-AAFA-69F4-94F8-B641E09F696B}"/>
              </a:ext>
            </a:extLst>
          </p:cNvPr>
          <p:cNvSpPr/>
          <p:nvPr/>
        </p:nvSpPr>
        <p:spPr>
          <a:xfrm>
            <a:off x="8790317" y="745011"/>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1024978" y="298361"/>
            <a:ext cx="7335835" cy="1268984"/>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GRAD TRACK</a:t>
            </a:r>
            <a:endParaRPr lang="en-US" sz="72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11225737"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37432" y="745011"/>
            <a:ext cx="1260628" cy="1260628"/>
          </a:xfrm>
          <a:prstGeom prst="rect">
            <a:avLst/>
          </a:prstGeom>
        </p:spPr>
      </p:pic>
      <p:pic>
        <p:nvPicPr>
          <p:cNvPr id="4098" name="Picture 2" descr="Qr code&#10;&#10;Description automatically generated">
            <a:extLst>
              <a:ext uri="{FF2B5EF4-FFF2-40B4-BE49-F238E27FC236}">
                <a16:creationId xmlns:a16="http://schemas.microsoft.com/office/drawing/2014/main" id="{11BD1919-7B44-5529-CDA4-8E0CEC8A828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3138" y="1534774"/>
            <a:ext cx="3652941" cy="47259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3F942D17-804A-C2B6-7A47-7D3FB9E1175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89378" y="2005639"/>
            <a:ext cx="6278368" cy="450244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2AD2D1B-6071-7A7D-910E-ABE2BE37D5D3}"/>
              </a:ext>
            </a:extLst>
          </p:cNvPr>
          <p:cNvSpPr/>
          <p:nvPr/>
        </p:nvSpPr>
        <p:spPr>
          <a:xfrm>
            <a:off x="4692896" y="2457053"/>
            <a:ext cx="2596426" cy="44857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C1B31B-2AC6-195D-A579-B5624DFFECF6}"/>
              </a:ext>
            </a:extLst>
          </p:cNvPr>
          <p:cNvSpPr/>
          <p:nvPr/>
        </p:nvSpPr>
        <p:spPr>
          <a:xfrm>
            <a:off x="9954882" y="2288370"/>
            <a:ext cx="698739" cy="27367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Donut 8">
            <a:extLst>
              <a:ext uri="{FF2B5EF4-FFF2-40B4-BE49-F238E27FC236}">
                <a16:creationId xmlns:a16="http://schemas.microsoft.com/office/drawing/2014/main" id="{C5093A23-DC01-8E7A-1797-2F1BFCB5B616}"/>
              </a:ext>
            </a:extLst>
          </p:cNvPr>
          <p:cNvSpPr/>
          <p:nvPr/>
        </p:nvSpPr>
        <p:spPr>
          <a:xfrm>
            <a:off x="8118339" y="2191109"/>
            <a:ext cx="939398" cy="44857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8">
            <a:extLst>
              <a:ext uri="{FF2B5EF4-FFF2-40B4-BE49-F238E27FC236}">
                <a16:creationId xmlns:a16="http://schemas.microsoft.com/office/drawing/2014/main" id="{13E47FE6-7BA0-36F0-2692-5D36BF74BB12}"/>
              </a:ext>
            </a:extLst>
          </p:cNvPr>
          <p:cNvSpPr/>
          <p:nvPr/>
        </p:nvSpPr>
        <p:spPr>
          <a:xfrm>
            <a:off x="9015484" y="2162217"/>
            <a:ext cx="939398" cy="44857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8">
            <a:extLst>
              <a:ext uri="{FF2B5EF4-FFF2-40B4-BE49-F238E27FC236}">
                <a16:creationId xmlns:a16="http://schemas.microsoft.com/office/drawing/2014/main" id="{C1376150-62DB-2CF8-7479-70E3A7B5B175}"/>
              </a:ext>
            </a:extLst>
          </p:cNvPr>
          <p:cNvSpPr/>
          <p:nvPr/>
        </p:nvSpPr>
        <p:spPr>
          <a:xfrm>
            <a:off x="9963950" y="2905627"/>
            <a:ext cx="939398" cy="44857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0487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89531-C2D7-1DFF-BA30-156FF38F304E}"/>
              </a:ext>
            </a:extLst>
          </p:cNvPr>
          <p:cNvSpPr>
            <a:spLocks noGrp="1"/>
          </p:cNvSpPr>
          <p:nvPr>
            <p:ph type="title"/>
          </p:nvPr>
        </p:nvSpPr>
        <p:spPr>
          <a:xfrm>
            <a:off x="150796" y="331681"/>
            <a:ext cx="9059779" cy="1268984"/>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CAP COMMUNICATIONS</a:t>
            </a:r>
          </a:p>
        </p:txBody>
      </p:sp>
      <p:sp>
        <p:nvSpPr>
          <p:cNvPr id="3" name="Content Placeholder 2">
            <a:extLst>
              <a:ext uri="{FF2B5EF4-FFF2-40B4-BE49-F238E27FC236}">
                <a16:creationId xmlns:a16="http://schemas.microsoft.com/office/drawing/2014/main" id="{7EC613F5-8023-84BE-D352-D1CF73A32C5F}"/>
              </a:ext>
            </a:extLst>
          </p:cNvPr>
          <p:cNvSpPr>
            <a:spLocks noGrp="1"/>
          </p:cNvSpPr>
          <p:nvPr>
            <p:ph idx="1"/>
          </p:nvPr>
        </p:nvSpPr>
        <p:spPr>
          <a:xfrm>
            <a:off x="565149" y="3322320"/>
            <a:ext cx="9288714" cy="2932667"/>
          </a:xfrm>
        </p:spPr>
        <p:txBody>
          <a:bodyPr/>
          <a:lstStyle/>
          <a:p>
            <a:pPr marL="0" indent="0">
              <a:buNone/>
            </a:pPr>
            <a:r>
              <a:rPr lang="en-US" sz="2800" b="1" dirty="0">
                <a:latin typeface="Aptos" panose="020B0004020202020204" pitchFamily="34" charset="0"/>
                <a:cs typeface="Aharoni" panose="02010803020104030203" pitchFamily="2" charset="-79"/>
              </a:rPr>
              <a:t>CAVSCONNECT.COM</a:t>
            </a:r>
          </a:p>
          <a:p>
            <a:pPr marL="0" indent="0">
              <a:buNone/>
            </a:pPr>
            <a:r>
              <a:rPr lang="en-US" b="1" dirty="0">
                <a:latin typeface="Aptos" panose="020B0004020202020204" pitchFamily="34" charset="0"/>
              </a:rPr>
              <a:t>	</a:t>
            </a:r>
            <a:r>
              <a:rPr lang="en-US" sz="2800" b="1" dirty="0">
                <a:latin typeface="Aptos" panose="020B0004020202020204" pitchFamily="34" charset="0"/>
                <a:cs typeface="Aharoni" panose="02010803020104030203" pitchFamily="2" charset="-79"/>
              </a:rPr>
              <a:t>CAP CORNER- SENIORS</a:t>
            </a:r>
            <a:endParaRPr lang="en-US" b="1" dirty="0">
              <a:latin typeface="Aptos" panose="020B0004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97AE221E-EA83-58B0-0747-D4BA04FD8A7C}"/>
              </a:ext>
            </a:extLst>
          </p:cNvPr>
          <p:cNvSpPr txBox="1"/>
          <p:nvPr/>
        </p:nvSpPr>
        <p:spPr>
          <a:xfrm flipV="1">
            <a:off x="565150" y="5881370"/>
            <a:ext cx="7335835"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21608BB9-8D59-8E5C-4DA7-20A1015C833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Content Placeholder 2">
            <a:extLst>
              <a:ext uri="{FF2B5EF4-FFF2-40B4-BE49-F238E27FC236}">
                <a16:creationId xmlns:a16="http://schemas.microsoft.com/office/drawing/2014/main" id="{DBB14047-1DBF-238E-0E76-40E7E09DEC38}"/>
              </a:ext>
            </a:extLst>
          </p:cNvPr>
          <p:cNvSpPr txBox="1">
            <a:spLocks/>
          </p:cNvSpPr>
          <p:nvPr/>
        </p:nvSpPr>
        <p:spPr>
          <a:xfrm>
            <a:off x="1396994" y="1339585"/>
            <a:ext cx="6986957" cy="1824734"/>
          </a:xfrm>
          <a:prstGeom prst="roundRect">
            <a:avLst/>
          </a:prstGeom>
          <a:solidFill>
            <a:schemeClr val="bg2">
              <a:lumMod val="40000"/>
              <a:lumOff val="6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latin typeface="Aptos" panose="020B0004020202020204" pitchFamily="34" charset="0"/>
                <a:ea typeface="Ebrima" panose="02000000000000000000" pitchFamily="2" charset="0"/>
                <a:cs typeface="Aharoni" panose="02010803020104030203" pitchFamily="2" charset="-79"/>
              </a:rPr>
              <a:t>Email: </a:t>
            </a:r>
            <a:r>
              <a:rPr lang="en-US" sz="3200" b="1" dirty="0">
                <a:latin typeface="Aptos" panose="020B0004020202020204" pitchFamily="34" charset="0"/>
                <a:ea typeface="Ebrima" panose="02000000000000000000" pitchFamily="2" charset="0"/>
                <a:cs typeface="Aharoni" panose="02010803020104030203" pitchFamily="2" charset="-79"/>
                <a:hlinkClick r:id="rId3">
                  <a:extLst>
                    <a:ext uri="{A12FA001-AC4F-418D-AE19-62706E023703}">
                      <ahyp:hlinkClr xmlns:ahyp="http://schemas.microsoft.com/office/drawing/2018/hyperlinkcolor" val="tx"/>
                    </a:ext>
                  </a:extLst>
                </a:hlinkClick>
              </a:rPr>
              <a:t>ssanz@dadeschools.net</a:t>
            </a:r>
            <a:endParaRPr lang="en-US" sz="3200" b="1" dirty="0">
              <a:latin typeface="Aptos" panose="020B0004020202020204" pitchFamily="34" charset="0"/>
              <a:ea typeface="Ebrima" panose="02000000000000000000" pitchFamily="2" charset="0"/>
              <a:cs typeface="Aharoni" panose="02010803020104030203" pitchFamily="2" charset="-79"/>
            </a:endParaRPr>
          </a:p>
          <a:p>
            <a:r>
              <a:rPr lang="en-US" sz="3200" b="1" dirty="0">
                <a:latin typeface="Aptos" panose="020B0004020202020204" pitchFamily="34" charset="0"/>
                <a:ea typeface="Ebrima" panose="02000000000000000000" pitchFamily="2" charset="0"/>
                <a:cs typeface="Aharoni" panose="02010803020104030203" pitchFamily="2" charset="-79"/>
              </a:rPr>
              <a:t>Instagram: @Gables_CAP</a:t>
            </a:r>
          </a:p>
          <a:p>
            <a:r>
              <a:rPr lang="en-US" sz="3200" b="1" dirty="0">
                <a:latin typeface="Aptos" panose="020B0004020202020204" pitchFamily="34" charset="0"/>
                <a:ea typeface="Ebrima" panose="02000000000000000000" pitchFamily="2" charset="0"/>
                <a:cs typeface="Aharoni" panose="02010803020104030203" pitchFamily="2" charset="-79"/>
              </a:rPr>
              <a:t>MS Teams: Class of 2025</a:t>
            </a:r>
          </a:p>
          <a:p>
            <a:endParaRPr lang="en-US" dirty="0">
              <a:latin typeface="Aptos" panose="020B00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9599EBCF-21FA-E59F-CB66-4C9245A407D8}"/>
              </a:ext>
            </a:extLst>
          </p:cNvPr>
          <p:cNvPicPr>
            <a:picLocks noChangeAspect="1"/>
          </p:cNvPicPr>
          <p:nvPr/>
        </p:nvPicPr>
        <p:blipFill rotWithShape="1">
          <a:blip r:embed="rId4"/>
          <a:srcRect l="15015" r="13467"/>
          <a:stretch/>
        </p:blipFill>
        <p:spPr>
          <a:xfrm>
            <a:off x="1396994" y="4287194"/>
            <a:ext cx="7318038" cy="2053448"/>
          </a:xfrm>
          <a:prstGeom prst="rect">
            <a:avLst/>
          </a:prstGeom>
        </p:spPr>
      </p:pic>
      <p:sp>
        <p:nvSpPr>
          <p:cNvPr id="9" name="Donut 8">
            <a:extLst>
              <a:ext uri="{FF2B5EF4-FFF2-40B4-BE49-F238E27FC236}">
                <a16:creationId xmlns:a16="http://schemas.microsoft.com/office/drawing/2014/main" id="{39C8450C-6FEC-1FAF-158C-68953EA303CB}"/>
              </a:ext>
            </a:extLst>
          </p:cNvPr>
          <p:cNvSpPr/>
          <p:nvPr/>
        </p:nvSpPr>
        <p:spPr>
          <a:xfrm>
            <a:off x="5945932" y="5313918"/>
            <a:ext cx="960195" cy="369552"/>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1B227EA9-8CCF-9273-8E89-F0ED14809AD9}"/>
              </a:ext>
            </a:extLst>
          </p:cNvPr>
          <p:cNvSpPr/>
          <p:nvPr/>
        </p:nvSpPr>
        <p:spPr>
          <a:xfrm>
            <a:off x="5823284" y="4146855"/>
            <a:ext cx="1515979" cy="615053"/>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9482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p:txBody>
          <a:bodyPr>
            <a:normAutofit fontScale="90000"/>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UPCOMING EVENTS</a:t>
            </a:r>
            <a:endParaRPr lang="en-US" sz="60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920750" y="2160016"/>
            <a:ext cx="7447882" cy="3992384"/>
          </a:xfrm>
          <a:prstGeom prst="roundRect">
            <a:avLst/>
          </a:prstGeom>
          <a:solidFill>
            <a:schemeClr val="accent4">
              <a:lumMod val="60000"/>
              <a:lumOff val="40000"/>
            </a:schemeClr>
          </a:solidFill>
        </p:spPr>
        <p:txBody>
          <a:bodyPr>
            <a:normAutofit lnSpcReduction="10000"/>
          </a:bodyPr>
          <a:lstStyle/>
          <a:p>
            <a:r>
              <a:rPr lang="en-US" b="1" dirty="0">
                <a:latin typeface="Aptos" panose="020B0004020202020204" pitchFamily="34" charset="0"/>
                <a:cs typeface="Aharoni" panose="02010803020104030203" pitchFamily="2" charset="-79"/>
              </a:rPr>
              <a:t>SENIOR PARENT NIGHT: </a:t>
            </a:r>
          </a:p>
          <a:p>
            <a:pPr marL="457200" lvl="1" indent="0">
              <a:buNone/>
            </a:pPr>
            <a:r>
              <a:rPr lang="en-US" sz="2400" dirty="0">
                <a:latin typeface="Aptos" panose="020B0004020202020204" pitchFamily="34" charset="0"/>
                <a:cs typeface="Aharoni" panose="02010803020104030203" pitchFamily="2" charset="-79"/>
              </a:rPr>
              <a:t>Thursday, September 4</a:t>
            </a:r>
            <a:r>
              <a:rPr lang="en-US" sz="2400" baseline="30000" dirty="0">
                <a:latin typeface="Aptos" panose="020B0004020202020204" pitchFamily="34" charset="0"/>
                <a:cs typeface="Aharoni" panose="02010803020104030203" pitchFamily="2" charset="-79"/>
              </a:rPr>
              <a:t>th</a:t>
            </a:r>
            <a:r>
              <a:rPr lang="en-US" sz="2400" dirty="0">
                <a:latin typeface="Aptos" panose="020B0004020202020204" pitchFamily="34" charset="0"/>
                <a:cs typeface="Aharoni" panose="02010803020104030203" pitchFamily="2" charset="-79"/>
              </a:rPr>
              <a:t> at 6:30 pm on Zoom</a:t>
            </a:r>
          </a:p>
          <a:p>
            <a:r>
              <a:rPr lang="en-US" b="1" dirty="0">
                <a:latin typeface="Aptos" panose="020B0004020202020204" pitchFamily="34" charset="0"/>
                <a:cs typeface="Aharoni" panose="02010803020104030203" pitchFamily="2" charset="-79"/>
              </a:rPr>
              <a:t>BRIGHT FUTURES:</a:t>
            </a:r>
          </a:p>
          <a:p>
            <a:pPr marL="457200" lvl="1" indent="0">
              <a:buNone/>
            </a:pPr>
            <a:r>
              <a:rPr lang="en-US" sz="2400" dirty="0">
                <a:latin typeface="Aptos" panose="020B0004020202020204" pitchFamily="34" charset="0"/>
                <a:cs typeface="Aharoni" panose="02010803020104030203" pitchFamily="2" charset="-79"/>
              </a:rPr>
              <a:t>Application opens October 1</a:t>
            </a:r>
            <a:r>
              <a:rPr lang="en-US" sz="2400" baseline="30000" dirty="0">
                <a:latin typeface="Aptos" panose="020B0004020202020204" pitchFamily="34" charset="0"/>
                <a:cs typeface="Aharoni" panose="02010803020104030203" pitchFamily="2" charset="-79"/>
              </a:rPr>
              <a:t>st</a:t>
            </a:r>
            <a:endParaRPr lang="en-US" sz="2400" dirty="0">
              <a:latin typeface="Aptos" panose="020B0004020202020204" pitchFamily="34" charset="0"/>
              <a:cs typeface="Aharoni" panose="02010803020104030203" pitchFamily="2" charset="-79"/>
            </a:endParaRPr>
          </a:p>
          <a:p>
            <a:r>
              <a:rPr lang="en-US" b="1" dirty="0">
                <a:latin typeface="Aptos" panose="020B0004020202020204" pitchFamily="34" charset="0"/>
                <a:cs typeface="Aharoni" panose="02010803020104030203" pitchFamily="2" charset="-79"/>
              </a:rPr>
              <a:t>FAFSA:</a:t>
            </a:r>
          </a:p>
          <a:p>
            <a:pPr marL="457200" lvl="1" indent="0">
              <a:buNone/>
            </a:pPr>
            <a:r>
              <a:rPr lang="en-US" sz="2400" b="1">
                <a:latin typeface="Aptos" panose="020B0004020202020204" pitchFamily="34" charset="0"/>
                <a:cs typeface="Aharoni" panose="02010803020104030203" pitchFamily="2" charset="-79"/>
              </a:rPr>
              <a:t>*</a:t>
            </a:r>
            <a:r>
              <a:rPr lang="en-US" sz="2400" dirty="0">
                <a:latin typeface="Aptos" panose="020B0004020202020204" pitchFamily="34" charset="0"/>
                <a:cs typeface="Aharoni" panose="02010803020104030203" pitchFamily="2" charset="-79"/>
              </a:rPr>
              <a:t>Application opens October 1</a:t>
            </a:r>
            <a:r>
              <a:rPr lang="en-US" sz="2400" baseline="30000" dirty="0">
                <a:latin typeface="Aptos" panose="020B0004020202020204" pitchFamily="34" charset="0"/>
                <a:cs typeface="Aharoni" panose="02010803020104030203" pitchFamily="2" charset="-79"/>
              </a:rPr>
              <a:t>st</a:t>
            </a:r>
            <a:r>
              <a:rPr lang="en-US" sz="2400" dirty="0">
                <a:latin typeface="Aptos" panose="020B0004020202020204" pitchFamily="34" charset="0"/>
                <a:cs typeface="Aharoni" panose="02010803020104030203" pitchFamily="2" charset="-79"/>
              </a:rPr>
              <a:t> </a:t>
            </a:r>
          </a:p>
          <a:p>
            <a:r>
              <a:rPr lang="en-US" b="1" dirty="0">
                <a:latin typeface="Aptos" panose="020B0004020202020204" pitchFamily="34" charset="0"/>
                <a:cs typeface="Aharoni" panose="02010803020104030203" pitchFamily="2" charset="-79"/>
              </a:rPr>
              <a:t>COLLEGE FAIR: </a:t>
            </a:r>
          </a:p>
          <a:p>
            <a:pPr marL="457200" lvl="1" indent="0">
              <a:buNone/>
            </a:pPr>
            <a:r>
              <a:rPr lang="en-US" sz="2400" dirty="0">
                <a:latin typeface="Aptos" panose="020B0004020202020204" pitchFamily="34" charset="0"/>
                <a:cs typeface="Aharoni" panose="02010803020104030203" pitchFamily="2" charset="-79"/>
              </a:rPr>
              <a:t>Monday, October 14</a:t>
            </a:r>
            <a:r>
              <a:rPr lang="en-US" sz="2400" baseline="30000" dirty="0">
                <a:latin typeface="Aptos" panose="020B0004020202020204" pitchFamily="34" charset="0"/>
                <a:cs typeface="Aharoni" panose="02010803020104030203" pitchFamily="2" charset="-79"/>
              </a:rPr>
              <a:t>th </a:t>
            </a:r>
            <a:endParaRPr lang="en-US" sz="2400" dirty="0">
              <a:latin typeface="Aptos" panose="020B0004020202020204" pitchFamily="34" charset="0"/>
              <a:cs typeface="Aharoni" panose="02010803020104030203" pitchFamily="2" charset="-79"/>
            </a:endParaRPr>
          </a:p>
          <a:p>
            <a:endParaRPr lang="en-US" dirty="0">
              <a:latin typeface="Avenir Black" panose="02000503020000020003" pitchFamily="2" charset="0"/>
            </a:endParaRPr>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2534412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5150" y="344582"/>
            <a:ext cx="8037429" cy="1977511"/>
          </a:xfrm>
        </p:spPr>
        <p:txBody>
          <a:bodyPr>
            <a:normAutofit/>
          </a:bodyPr>
          <a:lstStyle/>
          <a:p>
            <a:r>
              <a:rPr lang="en-US" sz="5400" dirty="0">
                <a:ln w="38100">
                  <a:solidFill>
                    <a:schemeClr val="accent1"/>
                  </a:solidFill>
                  <a:prstDash val="solid"/>
                </a:ln>
                <a:solidFill>
                  <a:schemeClr val="bg2">
                    <a:lumMod val="20000"/>
                    <a:lumOff val="80000"/>
                  </a:schemeClr>
                </a:solidFill>
                <a:latin typeface="Jumble" panose="02000503000000020004" pitchFamily="2" charset="0"/>
              </a:rPr>
              <a:t>WHAT ARE COLLEGES LOOKING AT?</a:t>
            </a:r>
            <a:endParaRPr lang="en-US" sz="54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65150" y="2129590"/>
            <a:ext cx="9445124" cy="4317972"/>
          </a:xfrm>
        </p:spPr>
        <p:txBody>
          <a:bodyPr>
            <a:normAutofit fontScale="92500" lnSpcReduction="20000"/>
          </a:bodyPr>
          <a:lstStyle/>
          <a:p>
            <a:pPr marL="0" indent="0">
              <a:buNone/>
              <a:defRPr/>
            </a:pPr>
            <a:r>
              <a:rPr lang="en-US" sz="2400" b="1" dirty="0">
                <a:solidFill>
                  <a:schemeClr val="tx1"/>
                </a:solidFill>
                <a:latin typeface="Aptos" panose="020B0004020202020204" pitchFamily="34" charset="0"/>
                <a:cs typeface="Aharoni" panose="02010803020104030203" pitchFamily="2" charset="-79"/>
              </a:rPr>
              <a:t>IMPORTANT FACTORS:</a:t>
            </a:r>
          </a:p>
          <a:p>
            <a:pPr>
              <a:defRPr/>
            </a:pPr>
            <a:r>
              <a:rPr lang="en-US" sz="2400" dirty="0">
                <a:solidFill>
                  <a:schemeClr val="tx1"/>
                </a:solidFill>
                <a:latin typeface="Aptos" panose="020B0004020202020204" pitchFamily="34" charset="0"/>
                <a:cs typeface="Calibri" panose="020F0502020204030204" pitchFamily="34" charset="0"/>
              </a:rPr>
              <a:t>Strength of curriculum (IB, AP, Honors)</a:t>
            </a:r>
          </a:p>
          <a:p>
            <a:pPr>
              <a:defRPr/>
            </a:pPr>
            <a:r>
              <a:rPr lang="en-US" sz="2400" dirty="0">
                <a:solidFill>
                  <a:schemeClr val="tx1"/>
                </a:solidFill>
                <a:latin typeface="Aptos" panose="020B0004020202020204" pitchFamily="34" charset="0"/>
                <a:cs typeface="Calibri" panose="020F0502020204030204" pitchFamily="34" charset="0"/>
              </a:rPr>
              <a:t>Grade Point Average (GPA) and class rank (percentile)</a:t>
            </a:r>
          </a:p>
          <a:p>
            <a:pPr>
              <a:defRPr/>
            </a:pPr>
            <a:r>
              <a:rPr lang="en-US" sz="2400" dirty="0">
                <a:solidFill>
                  <a:schemeClr val="tx1"/>
                </a:solidFill>
                <a:latin typeface="Aptos" panose="020B0004020202020204" pitchFamily="34" charset="0"/>
                <a:cs typeface="Calibri" panose="020F0502020204030204" pitchFamily="34" charset="0"/>
              </a:rPr>
              <a:t>College Entrance Examination Scores (ACT or SAT)</a:t>
            </a:r>
          </a:p>
          <a:p>
            <a:pPr>
              <a:defRPr/>
            </a:pPr>
            <a:r>
              <a:rPr lang="en-US" sz="2400" dirty="0">
                <a:solidFill>
                  <a:schemeClr val="tx1"/>
                </a:solidFill>
                <a:latin typeface="Aptos" panose="020B0004020202020204" pitchFamily="34" charset="0"/>
                <a:cs typeface="Calibri" panose="020F0502020204030204" pitchFamily="34" charset="0"/>
              </a:rPr>
              <a:t>Activities student is involved in </a:t>
            </a:r>
          </a:p>
          <a:p>
            <a:pPr>
              <a:defRPr/>
            </a:pPr>
            <a:endParaRPr lang="en-US" sz="2400" dirty="0">
              <a:solidFill>
                <a:schemeClr val="tx1"/>
              </a:solidFill>
              <a:latin typeface="Aptos" panose="020B0004020202020204" pitchFamily="34" charset="0"/>
            </a:endParaRPr>
          </a:p>
          <a:p>
            <a:pPr marL="0" indent="0">
              <a:buNone/>
              <a:defRPr/>
            </a:pPr>
            <a:r>
              <a:rPr lang="en-US" sz="2400" b="1" dirty="0">
                <a:solidFill>
                  <a:schemeClr val="tx1"/>
                </a:solidFill>
                <a:latin typeface="Aptos" panose="020B0004020202020204" pitchFamily="34" charset="0"/>
                <a:cs typeface="Aharoni" panose="02010803020104030203" pitchFamily="2" charset="-79"/>
              </a:rPr>
              <a:t>IF THE COLLEGE REQUIRES THEM:</a:t>
            </a:r>
          </a:p>
          <a:p>
            <a:pPr>
              <a:defRPr/>
            </a:pPr>
            <a:r>
              <a:rPr lang="en-US" sz="2400" dirty="0">
                <a:solidFill>
                  <a:schemeClr val="tx1"/>
                </a:solidFill>
                <a:latin typeface="Aptos" panose="020B0004020202020204" pitchFamily="34" charset="0"/>
              </a:rPr>
              <a:t> </a:t>
            </a:r>
            <a:r>
              <a:rPr lang="en-US" sz="2400" dirty="0">
                <a:solidFill>
                  <a:schemeClr val="tx1"/>
                </a:solidFill>
                <a:latin typeface="Aptos" panose="020B0004020202020204" pitchFamily="34" charset="0"/>
                <a:cs typeface="Calibri" panose="020F0502020204030204" pitchFamily="34" charset="0"/>
              </a:rPr>
              <a:t>Essays</a:t>
            </a:r>
          </a:p>
          <a:p>
            <a:pPr>
              <a:defRPr/>
            </a:pPr>
            <a:r>
              <a:rPr lang="en-US" sz="2400" dirty="0">
                <a:solidFill>
                  <a:schemeClr val="tx1"/>
                </a:solidFill>
                <a:latin typeface="Aptos" panose="020B0004020202020204" pitchFamily="34" charset="0"/>
                <a:cs typeface="Calibri" panose="020F0502020204030204" pitchFamily="34" charset="0"/>
              </a:rPr>
              <a:t> Recommendation Letters (teacher and counselor)</a:t>
            </a:r>
          </a:p>
          <a:p>
            <a:pPr>
              <a:defRPr/>
            </a:pPr>
            <a:r>
              <a:rPr lang="en-US" sz="2400" dirty="0">
                <a:solidFill>
                  <a:schemeClr val="tx1"/>
                </a:solidFill>
                <a:latin typeface="Aptos" panose="020B0004020202020204" pitchFamily="34" charset="0"/>
                <a:cs typeface="Calibri" panose="020F0502020204030204" pitchFamily="34" charset="0"/>
              </a:rPr>
              <a:t> Resume (leadership, community service, extracurricular, talents, etc.)</a:t>
            </a:r>
          </a:p>
          <a:p>
            <a:pPr>
              <a:defRPr/>
            </a:pPr>
            <a:r>
              <a:rPr lang="en-US" sz="2400" dirty="0">
                <a:solidFill>
                  <a:schemeClr val="tx1"/>
                </a:solidFill>
                <a:latin typeface="Aptos" panose="020B0004020202020204" pitchFamily="34" charset="0"/>
                <a:cs typeface="Calibri" panose="020F0502020204030204" pitchFamily="34" charset="0"/>
              </a:rPr>
              <a:t> Interviews</a:t>
            </a:r>
          </a:p>
          <a:p>
            <a:endParaRPr lang="en-US" dirty="0">
              <a:latin typeface="Avenir Book" panose="02000503020000020003" pitchFamily="2"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976713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04992" y="2027668"/>
            <a:ext cx="9517313" cy="4738891"/>
          </a:xfrm>
        </p:spPr>
        <p:txBody>
          <a:bodyPr>
            <a:normAutofit/>
          </a:bodyPr>
          <a:lstStyle/>
          <a:p>
            <a:pPr marL="0" indent="0">
              <a:buNone/>
            </a:pPr>
            <a:r>
              <a:rPr lang="en-US" sz="2800" b="1" dirty="0">
                <a:solidFill>
                  <a:schemeClr val="tx1"/>
                </a:solidFill>
                <a:latin typeface="Aptos" panose="020B0004020202020204" pitchFamily="34" charset="0"/>
                <a:cs typeface="Aharoni" panose="02010803020104030203" pitchFamily="2" charset="-79"/>
              </a:rPr>
              <a:t>FACTORS TO CONSIDER: </a:t>
            </a:r>
          </a:p>
          <a:p>
            <a:pPr>
              <a:spcBef>
                <a:spcPct val="0"/>
              </a:spcBef>
            </a:pPr>
            <a:r>
              <a:rPr kumimoji="0" lang="en-US" dirty="0">
                <a:solidFill>
                  <a:schemeClr val="tx1"/>
                </a:solidFill>
                <a:latin typeface="Aptos" panose="020B0004020202020204" pitchFamily="34" charset="0"/>
                <a:cs typeface="Calibri" panose="020F0502020204030204" pitchFamily="34" charset="0"/>
              </a:rPr>
              <a:t>Four-year, two-year, or vocational?</a:t>
            </a:r>
          </a:p>
          <a:p>
            <a:pPr>
              <a:spcBef>
                <a:spcPct val="0"/>
              </a:spcBef>
            </a:pPr>
            <a:r>
              <a:rPr kumimoji="0" lang="en-US" dirty="0">
                <a:solidFill>
                  <a:schemeClr val="tx1"/>
                </a:solidFill>
                <a:latin typeface="Aptos" panose="020B0004020202020204" pitchFamily="34" charset="0"/>
                <a:cs typeface="Calibri" panose="020F0502020204030204" pitchFamily="34" charset="0"/>
              </a:rPr>
              <a:t>Location: close to home or far away? City life or college town?</a:t>
            </a:r>
          </a:p>
          <a:p>
            <a:pPr>
              <a:spcBef>
                <a:spcPct val="0"/>
              </a:spcBef>
            </a:pPr>
            <a:r>
              <a:rPr kumimoji="0" lang="en-US" dirty="0">
                <a:solidFill>
                  <a:schemeClr val="tx1"/>
                </a:solidFill>
                <a:latin typeface="Aptos" panose="020B0004020202020204" pitchFamily="34" charset="0"/>
                <a:cs typeface="Calibri" panose="020F0502020204030204" pitchFamily="34" charset="0"/>
              </a:rPr>
              <a:t>Size: Under 3,000 students or over 30,000 students?</a:t>
            </a:r>
          </a:p>
          <a:p>
            <a:pPr>
              <a:spcBef>
                <a:spcPct val="0"/>
              </a:spcBef>
            </a:pPr>
            <a:r>
              <a:rPr kumimoji="0" lang="en-US" dirty="0">
                <a:solidFill>
                  <a:schemeClr val="tx1"/>
                </a:solidFill>
                <a:latin typeface="Aptos" panose="020B0004020202020204" pitchFamily="34" charset="0"/>
                <a:cs typeface="Calibri" panose="020F0502020204030204" pitchFamily="34" charset="0"/>
              </a:rPr>
              <a:t>Coed or single sex?</a:t>
            </a:r>
          </a:p>
          <a:p>
            <a:pPr>
              <a:spcBef>
                <a:spcPct val="0"/>
              </a:spcBef>
            </a:pPr>
            <a:r>
              <a:rPr kumimoji="0" lang="en-US" dirty="0">
                <a:solidFill>
                  <a:schemeClr val="tx1"/>
                </a:solidFill>
                <a:latin typeface="Aptos" panose="020B0004020202020204" pitchFamily="34" charset="0"/>
                <a:cs typeface="Calibri" panose="020F0502020204030204" pitchFamily="34" charset="0"/>
              </a:rPr>
              <a:t>Private or public institutions?</a:t>
            </a:r>
          </a:p>
          <a:p>
            <a:pPr>
              <a:spcBef>
                <a:spcPct val="0"/>
              </a:spcBef>
            </a:pPr>
            <a:r>
              <a:rPr kumimoji="0" lang="en-US" dirty="0">
                <a:solidFill>
                  <a:schemeClr val="tx1"/>
                </a:solidFill>
                <a:latin typeface="Aptos" panose="020B0004020202020204" pitchFamily="34" charset="0"/>
                <a:cs typeface="Calibri" panose="020F0502020204030204" pitchFamily="34" charset="0"/>
              </a:rPr>
              <a:t>What programs are offered?</a:t>
            </a:r>
          </a:p>
          <a:p>
            <a:pPr>
              <a:spcBef>
                <a:spcPct val="0"/>
              </a:spcBef>
            </a:pPr>
            <a:r>
              <a:rPr kumimoji="0" lang="en-US" dirty="0">
                <a:solidFill>
                  <a:schemeClr val="tx1"/>
                </a:solidFill>
                <a:latin typeface="Aptos" panose="020B0004020202020204" pitchFamily="34" charset="0"/>
                <a:cs typeface="Calibri" panose="020F0502020204030204" pitchFamily="34" charset="0"/>
              </a:rPr>
              <a:t>What sports or extracurricular activities are available?</a:t>
            </a:r>
          </a:p>
          <a:p>
            <a:pPr>
              <a:spcBef>
                <a:spcPct val="0"/>
              </a:spcBef>
            </a:pPr>
            <a:r>
              <a:rPr kumimoji="0" lang="en-US" dirty="0">
                <a:solidFill>
                  <a:schemeClr val="tx1"/>
                </a:solidFill>
                <a:latin typeface="Aptos" panose="020B0004020202020204" pitchFamily="34" charset="0"/>
                <a:cs typeface="Calibri" panose="020F0502020204030204" pitchFamily="34" charset="0"/>
              </a:rPr>
              <a:t>Cost? Do not exclude any choices because of high cost (Expensive schools often offer more aid) </a:t>
            </a:r>
            <a:r>
              <a:rPr kumimoji="0" lang="en-US" sz="2400" b="1" dirty="0">
                <a:solidFill>
                  <a:schemeClr val="tx1"/>
                </a:solidFill>
                <a:latin typeface="Aptos" panose="020B0004020202020204" pitchFamily="34" charset="0"/>
                <a:cs typeface="Aharoni" panose="02010803020104030203" pitchFamily="2" charset="-79"/>
              </a:rPr>
              <a:t>ALWAYS CHECK THE NET PRICE CALCULATOR</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Title 1">
            <a:extLst>
              <a:ext uri="{FF2B5EF4-FFF2-40B4-BE49-F238E27FC236}">
                <a16:creationId xmlns:a16="http://schemas.microsoft.com/office/drawing/2014/main" id="{DC568DFE-9451-D0E3-3454-90EF3048AF0F}"/>
              </a:ext>
            </a:extLst>
          </p:cNvPr>
          <p:cNvSpPr>
            <a:spLocks noGrp="1"/>
          </p:cNvSpPr>
          <p:nvPr>
            <p:ph type="title"/>
          </p:nvPr>
        </p:nvSpPr>
        <p:spPr>
          <a:xfrm>
            <a:off x="403413" y="252663"/>
            <a:ext cx="7994629" cy="1907353"/>
          </a:xfrm>
        </p:spPr>
        <p:txBody>
          <a:bodyPr>
            <a:normAutofit fontScale="90000"/>
          </a:bodyPr>
          <a:lstStyle/>
          <a:p>
            <a:r>
              <a:rPr lang="en-US" sz="6000">
                <a:ln w="38100">
                  <a:solidFill>
                    <a:schemeClr val="accent1"/>
                  </a:solidFill>
                  <a:prstDash val="solid"/>
                </a:ln>
                <a:solidFill>
                  <a:schemeClr val="bg2">
                    <a:lumMod val="20000"/>
                    <a:lumOff val="80000"/>
                  </a:schemeClr>
                </a:solidFill>
                <a:latin typeface="Jumble" panose="02000503000000020004" pitchFamily="2" charset="0"/>
              </a:rPr>
              <a:t>PICKING A COLLEGE OR UNIVERSITY</a:t>
            </a:r>
            <a:endParaRPr lang="en-US" sz="6000"/>
          </a:p>
        </p:txBody>
      </p:sp>
    </p:spTree>
    <p:extLst>
      <p:ext uri="{BB962C8B-B14F-4D97-AF65-F5344CB8AC3E}">
        <p14:creationId xmlns:p14="http://schemas.microsoft.com/office/powerpoint/2010/main" val="2458615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4045023"/>
            <a:ext cx="9429446" cy="2402539"/>
          </a:xfrm>
        </p:spPr>
        <p:txBody>
          <a:bodyPr>
            <a:normAutofit/>
          </a:bodyPr>
          <a:lstStyle/>
          <a:p>
            <a:pPr marL="0" indent="0">
              <a:buNone/>
            </a:pPr>
            <a:r>
              <a:rPr lang="en-US" sz="2400" b="1" dirty="0">
                <a:solidFill>
                  <a:schemeClr val="tx1"/>
                </a:solidFill>
                <a:latin typeface="Aptos" panose="020B0004020202020204" pitchFamily="34" charset="0"/>
                <a:cs typeface="Aharoni" panose="02010803020104030203" pitchFamily="2" charset="-79"/>
              </a:rPr>
              <a:t>RESEARCH THE COLLEGE’S ADMISSION DATA ON SCOIR OR LOOK AT THE COLLEGE’S WEBSITE FOR THE </a:t>
            </a:r>
            <a:r>
              <a:rPr lang="en-US" sz="2400" b="1" dirty="0">
                <a:solidFill>
                  <a:srgbClr val="C00000"/>
                </a:solidFill>
                <a:latin typeface="Aptos" panose="020B0004020202020204" pitchFamily="34" charset="0"/>
                <a:cs typeface="Aharoni" panose="02010803020104030203" pitchFamily="2" charset="-79"/>
              </a:rPr>
              <a:t>COMMON DATA SET: </a:t>
            </a:r>
          </a:p>
          <a:p>
            <a:r>
              <a:rPr lang="en-US" sz="2400" dirty="0">
                <a:solidFill>
                  <a:schemeClr val="tx1"/>
                </a:solidFill>
                <a:latin typeface="Aptos" panose="020B0004020202020204" pitchFamily="34" charset="0"/>
                <a:cs typeface="Calibri" panose="020F0502020204030204" pitchFamily="34" charset="0"/>
              </a:rPr>
              <a:t>most important facts and figures about a college that allows you to easily look up certain pieces of information, helps you compare colleges, and even provides demographic breakdowns of admissions and enrollment statistics</a:t>
            </a:r>
            <a:endParaRPr lang="en-US" dirty="0">
              <a:latin typeface="Aptos" panose="020B00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TextBox 5">
            <a:extLst>
              <a:ext uri="{FF2B5EF4-FFF2-40B4-BE49-F238E27FC236}">
                <a16:creationId xmlns:a16="http://schemas.microsoft.com/office/drawing/2014/main" id="{F7A41597-1987-E1C7-A2F3-D2F72C14062A}"/>
              </a:ext>
            </a:extLst>
          </p:cNvPr>
          <p:cNvSpPr txBox="1"/>
          <p:nvPr/>
        </p:nvSpPr>
        <p:spPr>
          <a:xfrm>
            <a:off x="2012642" y="1673638"/>
            <a:ext cx="5665109" cy="2009061"/>
          </a:xfrm>
          <a:prstGeom prst="roundRect">
            <a:avLst/>
          </a:prstGeom>
          <a:solidFill>
            <a:srgbClr val="DDDDDD"/>
          </a:solidFill>
        </p:spPr>
        <p:txBody>
          <a:bodyPr wrap="square">
            <a:spAutoFit/>
          </a:bodyPr>
          <a:lstStyle/>
          <a:p>
            <a:pPr algn="ctr"/>
            <a:r>
              <a:rPr lang="en-US" sz="2400" b="1" dirty="0">
                <a:solidFill>
                  <a:schemeClr val="tx1"/>
                </a:solidFill>
                <a:latin typeface="Aptos" panose="020B0004020202020204" pitchFamily="34" charset="0"/>
                <a:cs typeface="Aharoni" panose="02010803020104030203" pitchFamily="2" charset="-79"/>
              </a:rPr>
              <a:t>AT LEAST</a:t>
            </a:r>
            <a:r>
              <a:rPr lang="en-US" sz="3200" b="1" dirty="0">
                <a:solidFill>
                  <a:schemeClr val="tx1"/>
                </a:solidFill>
                <a:latin typeface="Aptos" panose="020B0004020202020204" pitchFamily="34" charset="0"/>
                <a:cs typeface="Aharoni" panose="02010803020104030203" pitchFamily="2" charset="-79"/>
              </a:rPr>
              <a:t> </a:t>
            </a:r>
            <a:r>
              <a:rPr lang="en-US" sz="3600" b="1" dirty="0">
                <a:solidFill>
                  <a:schemeClr val="tx1"/>
                </a:solidFill>
                <a:latin typeface="Aptos" panose="020B0004020202020204" pitchFamily="34" charset="0"/>
                <a:cs typeface="Aharoni" panose="02010803020104030203" pitchFamily="2" charset="-79"/>
              </a:rPr>
              <a:t>2</a:t>
            </a:r>
            <a:r>
              <a:rPr lang="en-US" sz="3200" b="1" dirty="0">
                <a:solidFill>
                  <a:schemeClr val="tx1"/>
                </a:solidFill>
                <a:latin typeface="Aptos" panose="020B0004020202020204" pitchFamily="34" charset="0"/>
                <a:cs typeface="Aharoni" panose="02010803020104030203" pitchFamily="2" charset="-79"/>
              </a:rPr>
              <a:t> </a:t>
            </a:r>
            <a:r>
              <a:rPr lang="en-US" sz="2400" b="1" dirty="0">
                <a:solidFill>
                  <a:schemeClr val="tx1"/>
                </a:solidFill>
                <a:latin typeface="Aptos" panose="020B0004020202020204" pitchFamily="34" charset="0"/>
                <a:cs typeface="Aharoni" panose="02010803020104030203" pitchFamily="2" charset="-79"/>
              </a:rPr>
              <a:t>REACH SCHOOLS </a:t>
            </a:r>
          </a:p>
          <a:p>
            <a:pPr algn="ctr"/>
            <a:r>
              <a:rPr lang="en-US" sz="2400" b="1" dirty="0">
                <a:solidFill>
                  <a:schemeClr val="tx1"/>
                </a:solidFill>
                <a:latin typeface="Aptos" panose="020B0004020202020204" pitchFamily="34" charset="0"/>
                <a:cs typeface="Aharoni" panose="02010803020104030203" pitchFamily="2" charset="-79"/>
              </a:rPr>
              <a:t>AT LEAST</a:t>
            </a:r>
            <a:r>
              <a:rPr lang="en-US" sz="3600" b="1" dirty="0">
                <a:solidFill>
                  <a:schemeClr val="tx1"/>
                </a:solidFill>
                <a:latin typeface="Aptos" panose="020B0004020202020204" pitchFamily="34" charset="0"/>
                <a:cs typeface="Aharoni" panose="02010803020104030203" pitchFamily="2" charset="-79"/>
              </a:rPr>
              <a:t> 4 </a:t>
            </a:r>
            <a:r>
              <a:rPr lang="en-US" sz="2400" b="1" dirty="0">
                <a:solidFill>
                  <a:schemeClr val="tx1"/>
                </a:solidFill>
                <a:latin typeface="Aptos" panose="020B0004020202020204" pitchFamily="34" charset="0"/>
                <a:cs typeface="Aharoni" panose="02010803020104030203" pitchFamily="2" charset="-79"/>
              </a:rPr>
              <a:t>MATCH SCHOOLS</a:t>
            </a:r>
          </a:p>
          <a:p>
            <a:pPr algn="ctr"/>
            <a:r>
              <a:rPr lang="en-US" sz="2400" b="1" dirty="0">
                <a:solidFill>
                  <a:schemeClr val="tx1"/>
                </a:solidFill>
                <a:latin typeface="Aptos" panose="020B0004020202020204" pitchFamily="34" charset="0"/>
                <a:cs typeface="Aharoni" panose="02010803020104030203" pitchFamily="2" charset="-79"/>
              </a:rPr>
              <a:t>AT LEAST </a:t>
            </a:r>
            <a:r>
              <a:rPr lang="en-US" sz="3600" b="1" dirty="0">
                <a:solidFill>
                  <a:schemeClr val="tx1"/>
                </a:solidFill>
                <a:latin typeface="Aptos" panose="020B0004020202020204" pitchFamily="34" charset="0"/>
                <a:cs typeface="Aharoni" panose="02010803020104030203" pitchFamily="2" charset="-79"/>
              </a:rPr>
              <a:t>2</a:t>
            </a:r>
            <a:r>
              <a:rPr lang="en-US" sz="2400" b="1" dirty="0">
                <a:solidFill>
                  <a:schemeClr val="tx1"/>
                </a:solidFill>
                <a:latin typeface="Aptos" panose="020B0004020202020204" pitchFamily="34" charset="0"/>
                <a:cs typeface="Aharoni" panose="02010803020104030203" pitchFamily="2" charset="-79"/>
              </a:rPr>
              <a:t> REAL SAFETY SCHOOLS</a:t>
            </a:r>
            <a:endParaRPr lang="en-US" sz="1800" b="1" dirty="0">
              <a:solidFill>
                <a:schemeClr val="tx1"/>
              </a:solidFill>
              <a:latin typeface="Aptos" panose="020B0004020202020204" pitchFamily="34" charset="0"/>
              <a:cs typeface="Aharoni" panose="02010803020104030203" pitchFamily="2" charset="-79"/>
            </a:endParaRPr>
          </a:p>
        </p:txBody>
      </p:sp>
      <p:sp>
        <p:nvSpPr>
          <p:cNvPr id="8" name="TextBox 7">
            <a:extLst>
              <a:ext uri="{FF2B5EF4-FFF2-40B4-BE49-F238E27FC236}">
                <a16:creationId xmlns:a16="http://schemas.microsoft.com/office/drawing/2014/main" id="{4FB39347-B213-E2B6-A35A-42A0C34873A2}"/>
              </a:ext>
            </a:extLst>
          </p:cNvPr>
          <p:cNvSpPr txBox="1"/>
          <p:nvPr/>
        </p:nvSpPr>
        <p:spPr>
          <a:xfrm>
            <a:off x="587597" y="459858"/>
            <a:ext cx="8121650" cy="1107996"/>
          </a:xfrm>
          <a:prstGeom prst="rect">
            <a:avLst/>
          </a:prstGeom>
          <a:noFill/>
        </p:spPr>
        <p:txBody>
          <a:bodyPr wrap="square">
            <a:spAutoFit/>
          </a:bodyPr>
          <a:lstStyle/>
          <a:p>
            <a:r>
              <a:rPr lang="en-US" sz="6600">
                <a:ln w="38100">
                  <a:solidFill>
                    <a:schemeClr val="accent1"/>
                  </a:solidFill>
                  <a:prstDash val="solid"/>
                </a:ln>
                <a:solidFill>
                  <a:schemeClr val="bg2">
                    <a:lumMod val="20000"/>
                    <a:lumOff val="80000"/>
                  </a:schemeClr>
                </a:solidFill>
                <a:latin typeface="Jumble" panose="02000503000000020004" pitchFamily="2" charset="0"/>
              </a:rPr>
              <a:t>YOUR COLLEGE LIST</a:t>
            </a:r>
            <a:endParaRPr lang="en-US" sz="6600"/>
          </a:p>
        </p:txBody>
      </p:sp>
    </p:spTree>
    <p:extLst>
      <p:ext uri="{BB962C8B-B14F-4D97-AF65-F5344CB8AC3E}">
        <p14:creationId xmlns:p14="http://schemas.microsoft.com/office/powerpoint/2010/main" val="222004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25307" y="264160"/>
            <a:ext cx="8073524" cy="2018055"/>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POST-SECONDARY EDUCATION</a:t>
            </a:r>
            <a:endParaRPr lang="en-US" sz="60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6" name="Content Placeholder 2">
            <a:extLst>
              <a:ext uri="{FF2B5EF4-FFF2-40B4-BE49-F238E27FC236}">
                <a16:creationId xmlns:a16="http://schemas.microsoft.com/office/drawing/2014/main" id="{239A7325-8654-16A7-ECCC-25DF96B00B06}"/>
              </a:ext>
            </a:extLst>
          </p:cNvPr>
          <p:cNvGraphicFramePr>
            <a:graphicFrameLocks noGrp="1"/>
          </p:cNvGraphicFramePr>
          <p:nvPr>
            <p:ph idx="1"/>
          </p:nvPr>
        </p:nvGraphicFramePr>
        <p:xfrm>
          <a:off x="659434" y="2441224"/>
          <a:ext cx="9159308" cy="3632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5151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25307" y="507036"/>
            <a:ext cx="8073524" cy="1775179"/>
          </a:xfrm>
        </p:spPr>
        <p:txBody>
          <a:bodyPr>
            <a:normAutofit fontScale="90000"/>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POST SECONDARY EDUCATION</a:t>
            </a:r>
            <a:endParaRPr lang="en-US" sz="60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8" name="Content Placeholder 2">
            <a:extLst>
              <a:ext uri="{FF2B5EF4-FFF2-40B4-BE49-F238E27FC236}">
                <a16:creationId xmlns:a16="http://schemas.microsoft.com/office/drawing/2014/main" id="{E0228303-7225-F2DE-EE8C-49444E440035}"/>
              </a:ext>
            </a:extLst>
          </p:cNvPr>
          <p:cNvGraphicFramePr>
            <a:graphicFrameLocks noGrp="1"/>
          </p:cNvGraphicFramePr>
          <p:nvPr>
            <p:ph idx="1"/>
          </p:nvPr>
        </p:nvGraphicFramePr>
        <p:xfrm>
          <a:off x="1118602" y="2479844"/>
          <a:ext cx="8494629"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8290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1035835" y="195721"/>
            <a:ext cx="7335835" cy="1268984"/>
          </a:xfrm>
        </p:spPr>
        <p:txBody>
          <a:bodyPr>
            <a:normAutofit/>
          </a:bodyPr>
          <a:lstStyle/>
          <a:p>
            <a:pPr algn="ctr"/>
            <a:r>
              <a:rPr lang="en-US" sz="6000" dirty="0">
                <a:ln w="38100">
                  <a:solidFill>
                    <a:schemeClr val="accent1"/>
                  </a:solidFill>
                  <a:prstDash val="solid"/>
                </a:ln>
                <a:solidFill>
                  <a:schemeClr val="bg2">
                    <a:lumMod val="20000"/>
                    <a:lumOff val="80000"/>
                  </a:schemeClr>
                </a:solidFill>
                <a:latin typeface="Jumble" panose="02000503000000020004" pitchFamily="2" charset="0"/>
              </a:rPr>
              <a:t>ADMINISTRATION</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12" name="Oval 11">
            <a:extLst>
              <a:ext uri="{FF2B5EF4-FFF2-40B4-BE49-F238E27FC236}">
                <a16:creationId xmlns:a16="http://schemas.microsoft.com/office/drawing/2014/main" id="{43988521-00BD-BCBD-7380-5825F734873F}"/>
              </a:ext>
            </a:extLst>
          </p:cNvPr>
          <p:cNvSpPr/>
          <p:nvPr/>
        </p:nvSpPr>
        <p:spPr>
          <a:xfrm>
            <a:off x="8790317" y="745011"/>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erson with a beard and mustache&#10;&#10;Description automatically generated">
            <a:extLst>
              <a:ext uri="{FF2B5EF4-FFF2-40B4-BE49-F238E27FC236}">
                <a16:creationId xmlns:a16="http://schemas.microsoft.com/office/drawing/2014/main" id="{40C2EAC9-F29D-4734-9D19-A8D0287400F0}"/>
              </a:ext>
            </a:extLst>
          </p:cNvPr>
          <p:cNvPicPr>
            <a:picLocks noChangeAspect="1"/>
          </p:cNvPicPr>
          <p:nvPr/>
        </p:nvPicPr>
        <p:blipFill>
          <a:blip r:embed="rId3"/>
          <a:stretch>
            <a:fillRect/>
          </a:stretch>
        </p:blipFill>
        <p:spPr>
          <a:xfrm>
            <a:off x="2185355" y="3702931"/>
            <a:ext cx="3175000" cy="2603500"/>
          </a:xfrm>
          <a:prstGeom prst="rect">
            <a:avLst/>
          </a:prstGeom>
        </p:spPr>
      </p:pic>
      <p:pic>
        <p:nvPicPr>
          <p:cNvPr id="25" name="Picture 24" descr="A person smiling for a picture&#10;&#10;Description automatically generated">
            <a:extLst>
              <a:ext uri="{FF2B5EF4-FFF2-40B4-BE49-F238E27FC236}">
                <a16:creationId xmlns:a16="http://schemas.microsoft.com/office/drawing/2014/main" id="{97F71F56-EA97-2213-BD08-005D8D2B81A0}"/>
              </a:ext>
            </a:extLst>
          </p:cNvPr>
          <p:cNvPicPr>
            <a:picLocks noChangeAspect="1"/>
          </p:cNvPicPr>
          <p:nvPr/>
        </p:nvPicPr>
        <p:blipFill>
          <a:blip r:embed="rId4"/>
          <a:stretch>
            <a:fillRect/>
          </a:stretch>
        </p:blipFill>
        <p:spPr>
          <a:xfrm>
            <a:off x="6707970" y="3663603"/>
            <a:ext cx="3327400" cy="2590800"/>
          </a:xfrm>
          <a:prstGeom prst="rect">
            <a:avLst/>
          </a:prstGeom>
        </p:spPr>
      </p:pic>
      <p:pic>
        <p:nvPicPr>
          <p:cNvPr id="27" name="Picture 26" descr="A person with long brown hair&#10;&#10;Description automatically generated">
            <a:extLst>
              <a:ext uri="{FF2B5EF4-FFF2-40B4-BE49-F238E27FC236}">
                <a16:creationId xmlns:a16="http://schemas.microsoft.com/office/drawing/2014/main" id="{80A6D79B-9A15-7CF6-8861-A483E92C59E8}"/>
              </a:ext>
            </a:extLst>
          </p:cNvPr>
          <p:cNvPicPr>
            <a:picLocks noChangeAspect="1"/>
          </p:cNvPicPr>
          <p:nvPr/>
        </p:nvPicPr>
        <p:blipFill>
          <a:blip r:embed="rId5"/>
          <a:stretch>
            <a:fillRect/>
          </a:stretch>
        </p:blipFill>
        <p:spPr>
          <a:xfrm>
            <a:off x="4025265" y="1076006"/>
            <a:ext cx="3746500" cy="2489200"/>
          </a:xfrm>
          <a:prstGeom prst="rect">
            <a:avLst/>
          </a:prstGeom>
        </p:spPr>
      </p:pic>
      <p:pic>
        <p:nvPicPr>
          <p:cNvPr id="29" name="Picture 28" descr="A person in a suit and tie&#10;&#10;Description automatically generated">
            <a:extLst>
              <a:ext uri="{FF2B5EF4-FFF2-40B4-BE49-F238E27FC236}">
                <a16:creationId xmlns:a16="http://schemas.microsoft.com/office/drawing/2014/main" id="{41F7C333-4921-6BEC-4B78-8200CC782703}"/>
              </a:ext>
            </a:extLst>
          </p:cNvPr>
          <p:cNvPicPr>
            <a:picLocks noChangeAspect="1"/>
          </p:cNvPicPr>
          <p:nvPr/>
        </p:nvPicPr>
        <p:blipFill>
          <a:blip r:embed="rId6"/>
          <a:stretch>
            <a:fillRect/>
          </a:stretch>
        </p:blipFill>
        <p:spPr>
          <a:xfrm>
            <a:off x="506407" y="989168"/>
            <a:ext cx="2857500" cy="2501900"/>
          </a:xfrm>
          <a:prstGeom prst="rect">
            <a:avLst/>
          </a:prstGeom>
        </p:spPr>
      </p:pic>
      <p:sp>
        <p:nvSpPr>
          <p:cNvPr id="30" name="TextBox 29">
            <a:extLst>
              <a:ext uri="{FF2B5EF4-FFF2-40B4-BE49-F238E27FC236}">
                <a16:creationId xmlns:a16="http://schemas.microsoft.com/office/drawing/2014/main" id="{0E2DAEBC-3B9B-3738-E013-27FCCD8534E5}"/>
              </a:ext>
            </a:extLst>
          </p:cNvPr>
          <p:cNvSpPr txBox="1"/>
          <p:nvPr/>
        </p:nvSpPr>
        <p:spPr>
          <a:xfrm>
            <a:off x="1398986" y="3511040"/>
            <a:ext cx="1247136" cy="646331"/>
          </a:xfrm>
          <a:prstGeom prst="rect">
            <a:avLst/>
          </a:prstGeom>
          <a:noFill/>
        </p:spPr>
        <p:txBody>
          <a:bodyPr wrap="none" rtlCol="0">
            <a:spAutoFit/>
          </a:bodyPr>
          <a:lstStyle/>
          <a:p>
            <a:pPr algn="ctr"/>
            <a:r>
              <a:rPr lang="en-US" b="1" dirty="0">
                <a:latin typeface="Aptos" panose="020B0004020202020204" pitchFamily="34" charset="0"/>
              </a:rPr>
              <a:t>Principal</a:t>
            </a:r>
          </a:p>
          <a:p>
            <a:r>
              <a:rPr lang="en-US" dirty="0">
                <a:latin typeface="Aptos" panose="020B0004020202020204" pitchFamily="34" charset="0"/>
              </a:rPr>
              <a:t>Mr. Balboa</a:t>
            </a:r>
          </a:p>
        </p:txBody>
      </p:sp>
      <p:sp>
        <p:nvSpPr>
          <p:cNvPr id="32" name="TextBox 31">
            <a:extLst>
              <a:ext uri="{FF2B5EF4-FFF2-40B4-BE49-F238E27FC236}">
                <a16:creationId xmlns:a16="http://schemas.microsoft.com/office/drawing/2014/main" id="{5A931454-CC88-3A6E-E001-8A6599A92587}"/>
              </a:ext>
            </a:extLst>
          </p:cNvPr>
          <p:cNvSpPr txBox="1"/>
          <p:nvPr/>
        </p:nvSpPr>
        <p:spPr>
          <a:xfrm>
            <a:off x="4012740" y="3565206"/>
            <a:ext cx="3945576" cy="646331"/>
          </a:xfrm>
          <a:prstGeom prst="rect">
            <a:avLst/>
          </a:prstGeom>
          <a:noFill/>
        </p:spPr>
        <p:txBody>
          <a:bodyPr wrap="square">
            <a:spAutoFit/>
          </a:bodyPr>
          <a:lstStyle/>
          <a:p>
            <a:pPr algn="ctr"/>
            <a:r>
              <a:rPr lang="en-US" b="1" dirty="0">
                <a:latin typeface="Aptos" panose="020B0004020202020204" pitchFamily="34" charset="0"/>
              </a:rPr>
              <a:t>Assistant Principal</a:t>
            </a:r>
          </a:p>
          <a:p>
            <a:pPr algn="ctr"/>
            <a:r>
              <a:rPr lang="en-US" dirty="0">
                <a:latin typeface="Aptos" panose="020B0004020202020204" pitchFamily="34" charset="0"/>
              </a:rPr>
              <a:t>Ms. Figueroa</a:t>
            </a:r>
          </a:p>
        </p:txBody>
      </p:sp>
      <p:sp>
        <p:nvSpPr>
          <p:cNvPr id="34" name="TextBox 33">
            <a:extLst>
              <a:ext uri="{FF2B5EF4-FFF2-40B4-BE49-F238E27FC236}">
                <a16:creationId xmlns:a16="http://schemas.microsoft.com/office/drawing/2014/main" id="{39F4D51D-A103-5824-CBE3-AF5D411BA14A}"/>
              </a:ext>
            </a:extLst>
          </p:cNvPr>
          <p:cNvSpPr txBox="1"/>
          <p:nvPr/>
        </p:nvSpPr>
        <p:spPr>
          <a:xfrm>
            <a:off x="816430" y="6068962"/>
            <a:ext cx="6097978" cy="646331"/>
          </a:xfrm>
          <a:prstGeom prst="rect">
            <a:avLst/>
          </a:prstGeom>
          <a:noFill/>
        </p:spPr>
        <p:txBody>
          <a:bodyPr wrap="square">
            <a:spAutoFit/>
          </a:bodyPr>
          <a:lstStyle/>
          <a:p>
            <a:pPr algn="ctr"/>
            <a:r>
              <a:rPr lang="en-US" sz="1800" b="1" dirty="0">
                <a:latin typeface="Aptos" panose="020B0004020202020204" pitchFamily="34" charset="0"/>
              </a:rPr>
              <a:t>Assistant Principal</a:t>
            </a:r>
          </a:p>
          <a:p>
            <a:pPr algn="ctr"/>
            <a:r>
              <a:rPr lang="en-US" sz="1800" dirty="0">
                <a:latin typeface="Aptos" panose="020B0004020202020204" pitchFamily="34" charset="0"/>
              </a:rPr>
              <a:t>Mr. Martinez</a:t>
            </a:r>
          </a:p>
        </p:txBody>
      </p:sp>
      <p:sp>
        <p:nvSpPr>
          <p:cNvPr id="36" name="TextBox 35">
            <a:extLst>
              <a:ext uri="{FF2B5EF4-FFF2-40B4-BE49-F238E27FC236}">
                <a16:creationId xmlns:a16="http://schemas.microsoft.com/office/drawing/2014/main" id="{2C630360-2D20-D6D7-89EE-39A9BD9E1CA8}"/>
              </a:ext>
            </a:extLst>
          </p:cNvPr>
          <p:cNvSpPr txBox="1"/>
          <p:nvPr/>
        </p:nvSpPr>
        <p:spPr>
          <a:xfrm>
            <a:off x="5513355" y="6078034"/>
            <a:ext cx="6097978" cy="646331"/>
          </a:xfrm>
          <a:prstGeom prst="rect">
            <a:avLst/>
          </a:prstGeom>
          <a:noFill/>
        </p:spPr>
        <p:txBody>
          <a:bodyPr wrap="square">
            <a:spAutoFit/>
          </a:bodyPr>
          <a:lstStyle/>
          <a:p>
            <a:pPr algn="ctr"/>
            <a:r>
              <a:rPr lang="en-US" sz="1800" b="1" dirty="0">
                <a:latin typeface="Aptos" panose="020B0004020202020204" pitchFamily="34" charset="0"/>
              </a:rPr>
              <a:t>Assistant Principal</a:t>
            </a:r>
          </a:p>
          <a:p>
            <a:pPr algn="ctr"/>
            <a:r>
              <a:rPr lang="en-US" sz="1800" dirty="0">
                <a:latin typeface="Aptos" panose="020B0004020202020204" pitchFamily="34" charset="0"/>
              </a:rPr>
              <a:t>Ms. Leyte-Vidal</a:t>
            </a:r>
          </a:p>
        </p:txBody>
      </p:sp>
    </p:spTree>
    <p:extLst>
      <p:ext uri="{BB962C8B-B14F-4D97-AF65-F5344CB8AC3E}">
        <p14:creationId xmlns:p14="http://schemas.microsoft.com/office/powerpoint/2010/main" val="604211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6549E425-42D7-6151-92EC-B931313F156B}"/>
                  </a:ext>
                </a:extLst>
              </p14:cNvPr>
              <p14:cNvContentPartPr/>
              <p14:nvPr/>
            </p14:nvContentPartPr>
            <p14:xfrm>
              <a:off x="8906248" y="587274"/>
              <a:ext cx="1107000" cy="1500120"/>
            </p14:xfrm>
          </p:contentPart>
        </mc:Choice>
        <mc:Fallback xmlns="">
          <p:pic>
            <p:nvPicPr>
              <p:cNvPr id="9" name="Ink 8">
                <a:extLst>
                  <a:ext uri="{FF2B5EF4-FFF2-40B4-BE49-F238E27FC236}">
                    <a16:creationId xmlns:a16="http://schemas.microsoft.com/office/drawing/2014/main" id="{6549E425-42D7-6151-92EC-B931313F156B}"/>
                  </a:ext>
                </a:extLst>
              </p:cNvPr>
              <p:cNvPicPr/>
              <p:nvPr/>
            </p:nvPicPr>
            <p:blipFill>
              <a:blip r:embed="rId3"/>
              <a:stretch>
                <a:fillRect/>
              </a:stretch>
            </p:blipFill>
            <p:spPr>
              <a:xfrm>
                <a:off x="8843248" y="524274"/>
                <a:ext cx="1232640" cy="1625760"/>
              </a:xfrm>
              <a:prstGeom prst="rect">
                <a:avLst/>
              </a:prstGeom>
            </p:spPr>
          </p:pic>
        </mc:Fallback>
      </mc:AlternateContent>
      <p:pic>
        <p:nvPicPr>
          <p:cNvPr id="6" name="Picture 2" descr="FCS Logo Map-2021">
            <a:extLst>
              <a:ext uri="{FF2B5EF4-FFF2-40B4-BE49-F238E27FC236}">
                <a16:creationId xmlns:a16="http://schemas.microsoft.com/office/drawing/2014/main" id="{1BDF33A9-565C-1E67-5BBF-FD5D6AF66E45}"/>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1795" b="5925"/>
          <a:stretch/>
        </p:blipFill>
        <p:spPr bwMode="auto">
          <a:xfrm>
            <a:off x="4791277" y="1805637"/>
            <a:ext cx="5480661" cy="4953208"/>
          </a:xfrm>
          <a:prstGeom prst="rect">
            <a:avLst/>
          </a:prstGeom>
          <a:solidFill>
            <a:srgbClr val="FFFFFF"/>
          </a:solidFill>
        </p:spPr>
      </p:pic>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84747" y="228600"/>
            <a:ext cx="9280358" cy="2261937"/>
          </a:xfrm>
        </p:spPr>
        <p:txBody>
          <a:bodyPr>
            <a:normAutofit fontScale="90000"/>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COMMUNITY COLLEGES </a:t>
            </a:r>
            <a:br>
              <a:rPr lang="en-US" sz="6000" dirty="0">
                <a:ln w="38100">
                  <a:solidFill>
                    <a:schemeClr val="accent1"/>
                  </a:solidFill>
                  <a:prstDash val="solid"/>
                </a:ln>
                <a:solidFill>
                  <a:schemeClr val="bg2">
                    <a:lumMod val="20000"/>
                    <a:lumOff val="80000"/>
                  </a:schemeClr>
                </a:solidFill>
                <a:latin typeface="Jumble" panose="02000503000000020004" pitchFamily="2" charset="0"/>
              </a:rPr>
            </a:br>
            <a:r>
              <a:rPr lang="en-US" sz="6000" dirty="0">
                <a:ln w="38100">
                  <a:solidFill>
                    <a:schemeClr val="accent1"/>
                  </a:solidFill>
                  <a:prstDash val="solid"/>
                </a:ln>
                <a:solidFill>
                  <a:schemeClr val="bg2">
                    <a:lumMod val="20000"/>
                    <a:lumOff val="80000"/>
                  </a:schemeClr>
                </a:solidFill>
                <a:latin typeface="Jumble" panose="02000503000000020004" pitchFamily="2" charset="0"/>
              </a:rPr>
              <a:t>AND STATE UNIVERISTIES </a:t>
            </a:r>
            <a:endParaRPr lang="en-US" sz="60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5"/>
          <a:stretch>
            <a:fillRect/>
          </a:stretch>
        </p:blipFill>
        <p:spPr>
          <a:xfrm>
            <a:off x="10271938" y="4891772"/>
            <a:ext cx="1260628" cy="1260628"/>
          </a:xfrm>
          <a:prstGeom prst="rect">
            <a:avLst/>
          </a:prstGeom>
        </p:spPr>
      </p:pic>
      <p:sp>
        <p:nvSpPr>
          <p:cNvPr id="8" name="TextBox 7">
            <a:extLst>
              <a:ext uri="{FF2B5EF4-FFF2-40B4-BE49-F238E27FC236}">
                <a16:creationId xmlns:a16="http://schemas.microsoft.com/office/drawing/2014/main" id="{319CED74-21D2-9378-A1B4-74F0311F6535}"/>
              </a:ext>
            </a:extLst>
          </p:cNvPr>
          <p:cNvSpPr txBox="1"/>
          <p:nvPr/>
        </p:nvSpPr>
        <p:spPr>
          <a:xfrm>
            <a:off x="196379" y="2441019"/>
            <a:ext cx="6903668" cy="4597003"/>
          </a:xfrm>
          <a:prstGeom prst="roundRect">
            <a:avLst/>
          </a:prstGeom>
          <a:noFill/>
        </p:spPr>
        <p:txBody>
          <a:bodyPr wrap="square">
            <a:spAutoFit/>
          </a:bodyPr>
          <a:lstStyle/>
          <a:p>
            <a:pPr marL="342900" indent="-342900">
              <a:lnSpc>
                <a:spcPct val="100000"/>
              </a:lnSpc>
              <a:buFont typeface="Arial" panose="020B0604020202020204" pitchFamily="34" charset="0"/>
              <a:buChar char="•"/>
            </a:pPr>
            <a:r>
              <a:rPr lang="en-US" sz="2400" kern="1200" baseline="0" dirty="0">
                <a:latin typeface="Aptos" panose="020B0004020202020204" pitchFamily="34" charset="0"/>
              </a:rPr>
              <a:t>Programs of 6 months to full Bachelor’s degrees</a:t>
            </a:r>
          </a:p>
          <a:p>
            <a:pPr marL="342900" indent="-342900">
              <a:lnSpc>
                <a:spcPct val="100000"/>
              </a:lnSpc>
              <a:buFont typeface="Arial" panose="020B0604020202020204" pitchFamily="34" charset="0"/>
              <a:buChar char="•"/>
            </a:pPr>
            <a:r>
              <a:rPr lang="en-US" sz="2400" b="1" kern="1200" baseline="0" dirty="0">
                <a:latin typeface="Aptos" panose="020B0004020202020204" pitchFamily="34" charset="0"/>
                <a:cs typeface="Aharoni" panose="02010803020104030203" pitchFamily="2" charset="-79"/>
              </a:rPr>
              <a:t>OPEN ADMISSIONS</a:t>
            </a:r>
            <a:r>
              <a:rPr lang="en-US" sz="2400" b="1" kern="1200" baseline="0" dirty="0">
                <a:latin typeface="Aptos" panose="020B0004020202020204" pitchFamily="34" charset="0"/>
              </a:rPr>
              <a:t>:</a:t>
            </a:r>
            <a:r>
              <a:rPr lang="en-US" sz="2400" b="1" i="1" kern="1200" baseline="0" dirty="0">
                <a:latin typeface="Aptos" panose="020B0004020202020204" pitchFamily="34" charset="0"/>
              </a:rPr>
              <a:t> </a:t>
            </a:r>
            <a:r>
              <a:rPr lang="en-US" sz="2400" kern="1200" baseline="0" dirty="0">
                <a:latin typeface="Aptos" panose="020B0004020202020204" pitchFamily="34" charset="0"/>
              </a:rPr>
              <a:t>anyone with a high school diploma or GED is admitted.</a:t>
            </a:r>
          </a:p>
          <a:p>
            <a:pPr marL="342900" indent="-342900">
              <a:lnSpc>
                <a:spcPct val="100000"/>
              </a:lnSpc>
              <a:buFont typeface="Arial" panose="020B0604020202020204" pitchFamily="34" charset="0"/>
              <a:buChar char="•"/>
            </a:pPr>
            <a:r>
              <a:rPr lang="en-US" sz="2400" kern="1200" baseline="0" dirty="0">
                <a:latin typeface="Aptos" panose="020B0004020202020204" pitchFamily="34" charset="0"/>
              </a:rPr>
              <a:t>Vast selection of programs including Graphic Design, Music Production &amp; Management, Fire Science Technology, Nursing and much more.</a:t>
            </a:r>
          </a:p>
          <a:p>
            <a:pPr marL="342900" indent="-342900">
              <a:lnSpc>
                <a:spcPct val="100000"/>
              </a:lnSpc>
              <a:buFont typeface="Arial" panose="020B0604020202020204" pitchFamily="34" charset="0"/>
              <a:buChar char="•"/>
            </a:pPr>
            <a:r>
              <a:rPr lang="en-US" sz="2400" dirty="0">
                <a:latin typeface="Aptos" panose="020B0004020202020204" pitchFamily="34" charset="0"/>
              </a:rPr>
              <a:t>Programs to consider:</a:t>
            </a:r>
          </a:p>
          <a:p>
            <a:pPr marL="800100" lvl="1" indent="-342900">
              <a:lnSpc>
                <a:spcPct val="100000"/>
              </a:lnSpc>
              <a:buFont typeface="Arial" panose="020B0604020202020204" pitchFamily="34" charset="0"/>
              <a:buChar char="•"/>
            </a:pPr>
            <a:r>
              <a:rPr lang="en-US" sz="2400" kern="1200" baseline="0" dirty="0">
                <a:latin typeface="Aptos" panose="020B0004020202020204" pitchFamily="34" charset="0"/>
              </a:rPr>
              <a:t>M</a:t>
            </a:r>
            <a:r>
              <a:rPr lang="en-US" sz="2400" dirty="0">
                <a:latin typeface="Aptos" panose="020B0004020202020204" pitchFamily="34" charset="0"/>
              </a:rPr>
              <a:t>DC</a:t>
            </a:r>
            <a:r>
              <a:rPr lang="en-US" sz="2400" kern="1200" baseline="0" dirty="0">
                <a:latin typeface="Aptos" panose="020B0004020202020204" pitchFamily="34" charset="0"/>
              </a:rPr>
              <a:t> Honors</a:t>
            </a:r>
          </a:p>
          <a:p>
            <a:pPr marL="800100" lvl="1" indent="-342900">
              <a:lnSpc>
                <a:spcPct val="100000"/>
              </a:lnSpc>
              <a:buFont typeface="Arial" panose="020B0604020202020204" pitchFamily="34" charset="0"/>
              <a:buChar char="•"/>
            </a:pPr>
            <a:r>
              <a:rPr lang="en-US" sz="2400" dirty="0">
                <a:latin typeface="Aptos" panose="020B0004020202020204" pitchFamily="34" charset="0"/>
              </a:rPr>
              <a:t>MDC Pathway Program</a:t>
            </a:r>
            <a:endParaRPr lang="en-US" sz="2400" kern="1200" baseline="0" dirty="0">
              <a:latin typeface="Aptos" panose="020B0004020202020204" pitchFamily="34" charset="0"/>
            </a:endParaRPr>
          </a:p>
        </p:txBody>
      </p:sp>
    </p:spTree>
    <p:extLst>
      <p:ext uri="{BB962C8B-B14F-4D97-AF65-F5344CB8AC3E}">
        <p14:creationId xmlns:p14="http://schemas.microsoft.com/office/powerpoint/2010/main" val="3468333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24183" y="208014"/>
            <a:ext cx="9601201" cy="1629776"/>
          </a:xfrm>
        </p:spPr>
        <p:txBody>
          <a:bodyPr>
            <a:no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COLLEGE ENTRANCE EXAMS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dirty="0">
                <a:effectLst/>
              </a:rPr>
              <a:t> </a:t>
            </a:r>
            <a:endParaRPr lang="en-US" dirty="0"/>
          </a:p>
        </p:txBody>
      </p:sp>
      <p:sp>
        <p:nvSpPr>
          <p:cNvPr id="13" name="TextBox 12">
            <a:extLst>
              <a:ext uri="{FF2B5EF4-FFF2-40B4-BE49-F238E27FC236}">
                <a16:creationId xmlns:a16="http://schemas.microsoft.com/office/drawing/2014/main" id="{11760649-C458-A191-EB63-1FF9947EAD53}"/>
              </a:ext>
            </a:extLst>
          </p:cNvPr>
          <p:cNvSpPr txBox="1"/>
          <p:nvPr/>
        </p:nvSpPr>
        <p:spPr>
          <a:xfrm>
            <a:off x="5594616" y="2891238"/>
            <a:ext cx="3489719" cy="2485787"/>
          </a:xfrm>
          <a:prstGeom prst="roundRect">
            <a:avLst/>
          </a:prstGeom>
          <a:solidFill>
            <a:schemeClr val="bg2">
              <a:lumMod val="40000"/>
              <a:lumOff val="60000"/>
            </a:schemeClr>
          </a:solidFill>
        </p:spPr>
        <p:txBody>
          <a:bodyPr wrap="square" rtlCol="0">
            <a:spAutoFit/>
          </a:bodyPr>
          <a:lstStyle/>
          <a:p>
            <a:pPr algn="ctr"/>
            <a:r>
              <a:rPr lang="en-US" sz="4400" b="1" dirty="0">
                <a:latin typeface="Aptos" panose="020B0004020202020204" pitchFamily="34" charset="0"/>
                <a:cs typeface="Aharoni" panose="02010803020104030203" pitchFamily="2" charset="-79"/>
              </a:rPr>
              <a:t>SAT</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SAT scores range from 400 to 1600. </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Reading/Writing </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Math </a:t>
            </a:r>
          </a:p>
        </p:txBody>
      </p:sp>
      <p:sp>
        <p:nvSpPr>
          <p:cNvPr id="14" name="TextBox 13">
            <a:extLst>
              <a:ext uri="{FF2B5EF4-FFF2-40B4-BE49-F238E27FC236}">
                <a16:creationId xmlns:a16="http://schemas.microsoft.com/office/drawing/2014/main" id="{2FF0D5D3-05FF-CAC9-5DF2-99B5CAC97F18}"/>
              </a:ext>
            </a:extLst>
          </p:cNvPr>
          <p:cNvSpPr txBox="1"/>
          <p:nvPr/>
        </p:nvSpPr>
        <p:spPr>
          <a:xfrm>
            <a:off x="1138520" y="2353794"/>
            <a:ext cx="3734355" cy="3303032"/>
          </a:xfrm>
          <a:prstGeom prst="roundRect">
            <a:avLst/>
          </a:prstGeom>
          <a:solidFill>
            <a:schemeClr val="bg2">
              <a:lumMod val="40000"/>
              <a:lumOff val="60000"/>
            </a:schemeClr>
          </a:solidFill>
        </p:spPr>
        <p:txBody>
          <a:bodyPr wrap="square" rtlCol="0">
            <a:spAutoFit/>
          </a:bodyPr>
          <a:lstStyle/>
          <a:p>
            <a:pPr algn="ctr"/>
            <a:r>
              <a:rPr lang="en-US" sz="4400" b="1" dirty="0">
                <a:latin typeface="Aptos" panose="020B0004020202020204" pitchFamily="34" charset="0"/>
                <a:cs typeface="Aharoni" panose="02010803020104030203" pitchFamily="2" charset="-79"/>
              </a:rPr>
              <a:t>ACT</a:t>
            </a:r>
          </a:p>
          <a:p>
            <a:pPr marL="342900" indent="-342900">
              <a:buFont typeface="Arial" panose="020B0604020202020204" pitchFamily="34" charset="0"/>
              <a:buChar char="•"/>
            </a:pPr>
            <a:r>
              <a:rPr lang="en-US" sz="2400" dirty="0">
                <a:latin typeface="Aptos" panose="020B0004020202020204" pitchFamily="34" charset="0"/>
              </a:rPr>
              <a:t>ACT scores range from 1 to 36. </a:t>
            </a:r>
          </a:p>
          <a:p>
            <a:pPr marL="342900" indent="-342900">
              <a:buFont typeface="Arial" panose="020B0604020202020204" pitchFamily="34" charset="0"/>
              <a:buChar char="•"/>
            </a:pPr>
            <a:r>
              <a:rPr lang="en-US" sz="2400" dirty="0">
                <a:latin typeface="Aptos" panose="020B0004020202020204" pitchFamily="34" charset="0"/>
              </a:rPr>
              <a:t>English</a:t>
            </a:r>
          </a:p>
          <a:p>
            <a:pPr marL="342900" indent="-342900">
              <a:buFont typeface="Arial" panose="020B0604020202020204" pitchFamily="34" charset="0"/>
              <a:buChar char="•"/>
            </a:pPr>
            <a:r>
              <a:rPr lang="en-US" sz="2400" dirty="0">
                <a:latin typeface="Aptos" panose="020B0004020202020204" pitchFamily="34" charset="0"/>
              </a:rPr>
              <a:t>Math </a:t>
            </a:r>
          </a:p>
          <a:p>
            <a:pPr marL="342900" indent="-342900">
              <a:buFont typeface="Arial" panose="020B0604020202020204" pitchFamily="34" charset="0"/>
              <a:buChar char="•"/>
            </a:pPr>
            <a:r>
              <a:rPr lang="en-US" sz="2400" dirty="0">
                <a:latin typeface="Aptos" panose="020B0004020202020204" pitchFamily="34" charset="0"/>
              </a:rPr>
              <a:t>Science</a:t>
            </a:r>
          </a:p>
          <a:p>
            <a:pPr marL="342900" indent="-342900">
              <a:buFont typeface="Arial" panose="020B0604020202020204" pitchFamily="34" charset="0"/>
              <a:buChar char="•"/>
            </a:pPr>
            <a:r>
              <a:rPr lang="en-US" sz="2400" dirty="0">
                <a:latin typeface="Aptos" panose="020B0004020202020204" pitchFamily="34" charset="0"/>
              </a:rPr>
              <a:t>Reading</a:t>
            </a:r>
          </a:p>
        </p:txBody>
      </p:sp>
    </p:spTree>
    <p:extLst>
      <p:ext uri="{BB962C8B-B14F-4D97-AF65-F5344CB8AC3E}">
        <p14:creationId xmlns:p14="http://schemas.microsoft.com/office/powerpoint/2010/main" val="4128690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7C77336-E0A8-193E-F75B-15B64967E702}"/>
              </a:ext>
            </a:extLst>
          </p:cNvPr>
          <p:cNvSpPr txBox="1"/>
          <p:nvPr/>
        </p:nvSpPr>
        <p:spPr>
          <a:xfrm>
            <a:off x="5190100" y="1983725"/>
            <a:ext cx="4569641" cy="3984069"/>
          </a:xfrm>
          <a:prstGeom prst="roundRect">
            <a:avLst/>
          </a:prstGeom>
          <a:solidFill>
            <a:schemeClr val="bg2">
              <a:lumMod val="40000"/>
              <a:lumOff val="60000"/>
            </a:schemeClr>
          </a:solidFill>
        </p:spPr>
        <p:txBody>
          <a:bodyPr wrap="square" rtlCol="0">
            <a:spAutoFit/>
          </a:bodyPr>
          <a:lstStyle/>
          <a:p>
            <a:pPr algn="ctr"/>
            <a:r>
              <a:rPr lang="en-US" sz="2400" dirty="0">
                <a:solidFill>
                  <a:srgbClr val="C00000"/>
                </a:solidFill>
                <a:latin typeface="Aharoni" panose="02010803020104030203" pitchFamily="2" charset="-79"/>
                <a:cs typeface="Aharoni" panose="02010803020104030203" pitchFamily="2" charset="-79"/>
              </a:rPr>
              <a:t>REGISTER AT MYACT.ORG</a:t>
            </a: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110116" y="415463"/>
            <a:ext cx="9601201" cy="1105879"/>
          </a:xfrm>
        </p:spPr>
        <p:txBody>
          <a:bodyPr>
            <a:no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UPCOMING EXAM DATES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85483" y="6035543"/>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dirty="0">
                <a:effectLst/>
              </a:rPr>
              <a:t> </a:t>
            </a:r>
            <a:endParaRPr lang="en-US" dirty="0"/>
          </a:p>
        </p:txBody>
      </p:sp>
      <p:sp>
        <p:nvSpPr>
          <p:cNvPr id="14" name="TextBox 13">
            <a:extLst>
              <a:ext uri="{FF2B5EF4-FFF2-40B4-BE49-F238E27FC236}">
                <a16:creationId xmlns:a16="http://schemas.microsoft.com/office/drawing/2014/main" id="{2FF0D5D3-05FF-CAC9-5DF2-99B5CAC97F18}"/>
              </a:ext>
            </a:extLst>
          </p:cNvPr>
          <p:cNvSpPr txBox="1"/>
          <p:nvPr/>
        </p:nvSpPr>
        <p:spPr>
          <a:xfrm>
            <a:off x="344341" y="2337276"/>
            <a:ext cx="4569641" cy="3166824"/>
          </a:xfrm>
          <a:prstGeom prst="roundRect">
            <a:avLst/>
          </a:prstGeom>
          <a:solidFill>
            <a:schemeClr val="bg2">
              <a:lumMod val="40000"/>
              <a:lumOff val="60000"/>
            </a:schemeClr>
          </a:solidFill>
        </p:spPr>
        <p:txBody>
          <a:bodyPr wrap="square" rtlCol="0">
            <a:spAutoFit/>
          </a:bodyPr>
          <a:lstStyle/>
          <a:p>
            <a:pPr algn="ctr"/>
            <a:r>
              <a:rPr lang="en-US" sz="2400" b="1" dirty="0">
                <a:solidFill>
                  <a:srgbClr val="C00000"/>
                </a:solidFill>
                <a:latin typeface="Aptos" panose="020B0004020202020204" pitchFamily="34" charset="0"/>
                <a:cs typeface="Aharoni" panose="02010803020104030203" pitchFamily="2" charset="-79"/>
              </a:rPr>
              <a:t>REGISTER AT MYACT.ORG</a:t>
            </a: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p:txBody>
      </p:sp>
      <p:sp>
        <p:nvSpPr>
          <p:cNvPr id="3" name="TextBox 2">
            <a:extLst>
              <a:ext uri="{FF2B5EF4-FFF2-40B4-BE49-F238E27FC236}">
                <a16:creationId xmlns:a16="http://schemas.microsoft.com/office/drawing/2014/main" id="{DFFEE0D1-E417-DF5F-37D8-DF9711AAD9CC}"/>
              </a:ext>
            </a:extLst>
          </p:cNvPr>
          <p:cNvSpPr txBox="1"/>
          <p:nvPr/>
        </p:nvSpPr>
        <p:spPr>
          <a:xfrm>
            <a:off x="5190100" y="1979731"/>
            <a:ext cx="4569641" cy="3881914"/>
          </a:xfrm>
          <a:prstGeom prst="roundRect">
            <a:avLst/>
          </a:prstGeom>
          <a:solidFill>
            <a:schemeClr val="bg2">
              <a:lumMod val="40000"/>
              <a:lumOff val="60000"/>
            </a:schemeClr>
          </a:solidFill>
        </p:spPr>
        <p:txBody>
          <a:bodyPr wrap="square" rtlCol="0">
            <a:spAutoFit/>
          </a:bodyPr>
          <a:lstStyle/>
          <a:p>
            <a:pPr algn="ctr"/>
            <a:r>
              <a:rPr lang="en-US" b="1" dirty="0">
                <a:solidFill>
                  <a:srgbClr val="C00000"/>
                </a:solidFill>
                <a:latin typeface="Aptos" panose="020B0004020202020204" pitchFamily="34" charset="0"/>
                <a:cs typeface="Aharoni" panose="02010803020104030203" pitchFamily="2" charset="-79"/>
              </a:rPr>
              <a:t>REGISTER AT SAT.SUITE.COLLEGEBOARD.ORG</a:t>
            </a: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p:txBody>
      </p:sp>
      <p:sp>
        <p:nvSpPr>
          <p:cNvPr id="17" name="TextBox 16">
            <a:extLst>
              <a:ext uri="{FF2B5EF4-FFF2-40B4-BE49-F238E27FC236}">
                <a16:creationId xmlns:a16="http://schemas.microsoft.com/office/drawing/2014/main" id="{60CEB936-F22C-5C88-E77B-2322B248FCF5}"/>
              </a:ext>
            </a:extLst>
          </p:cNvPr>
          <p:cNvSpPr txBox="1"/>
          <p:nvPr/>
        </p:nvSpPr>
        <p:spPr>
          <a:xfrm>
            <a:off x="2032859" y="1564635"/>
            <a:ext cx="1192604" cy="769441"/>
          </a:xfrm>
          <a:prstGeom prst="rect">
            <a:avLst/>
          </a:prstGeom>
          <a:noFill/>
        </p:spPr>
        <p:txBody>
          <a:bodyPr wrap="square" rtlCol="0">
            <a:spAutoFit/>
          </a:bodyPr>
          <a:lstStyle/>
          <a:p>
            <a:pPr algn="ctr"/>
            <a:r>
              <a:rPr lang="en-US" sz="4400" b="1" dirty="0">
                <a:latin typeface="Aptos" panose="020B0004020202020204" pitchFamily="34" charset="0"/>
                <a:cs typeface="Aharoni" panose="02010803020104030203" pitchFamily="2" charset="-79"/>
              </a:rPr>
              <a:t>ACT</a:t>
            </a:r>
          </a:p>
        </p:txBody>
      </p:sp>
      <p:sp>
        <p:nvSpPr>
          <p:cNvPr id="23" name="TextBox 22">
            <a:extLst>
              <a:ext uri="{FF2B5EF4-FFF2-40B4-BE49-F238E27FC236}">
                <a16:creationId xmlns:a16="http://schemas.microsoft.com/office/drawing/2014/main" id="{80BDCCEA-B6FA-4F88-EF8A-3EAFCBE0BC23}"/>
              </a:ext>
            </a:extLst>
          </p:cNvPr>
          <p:cNvSpPr txBox="1"/>
          <p:nvPr/>
        </p:nvSpPr>
        <p:spPr>
          <a:xfrm>
            <a:off x="6878618" y="1269112"/>
            <a:ext cx="119260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000000"/>
                </a:solidFill>
                <a:latin typeface="Aptos" panose="020B0004020202020204" pitchFamily="34" charset="0"/>
                <a:cs typeface="Aharoni" panose="02010803020104030203" pitchFamily="2" charset="-79"/>
              </a:rPr>
              <a:t>SAT</a:t>
            </a:r>
            <a:endParaRPr kumimoji="0" lang="en-US" sz="4400" b="1" i="0" u="none" strike="noStrike" kern="1200" cap="none" spc="0" normalizeH="0" baseline="0" noProof="0" dirty="0">
              <a:ln>
                <a:noFill/>
              </a:ln>
              <a:solidFill>
                <a:srgbClr val="000000"/>
              </a:solidFill>
              <a:effectLst/>
              <a:uLnTx/>
              <a:uFillTx/>
              <a:latin typeface="Aptos" panose="020B0004020202020204" pitchFamily="34" charset="0"/>
              <a:cs typeface="Aharoni" panose="02010803020104030203" pitchFamily="2" charset="-79"/>
            </a:endParaRPr>
          </a:p>
        </p:txBody>
      </p:sp>
      <p:graphicFrame>
        <p:nvGraphicFramePr>
          <p:cNvPr id="7" name="Table 8">
            <a:extLst>
              <a:ext uri="{FF2B5EF4-FFF2-40B4-BE49-F238E27FC236}">
                <a16:creationId xmlns:a16="http://schemas.microsoft.com/office/drawing/2014/main" id="{0B9FF706-5F9A-97C5-1CD6-709C293706DD}"/>
              </a:ext>
            </a:extLst>
          </p:cNvPr>
          <p:cNvGraphicFramePr>
            <a:graphicFrameLocks noGrp="1"/>
          </p:cNvGraphicFramePr>
          <p:nvPr/>
        </p:nvGraphicFramePr>
        <p:xfrm>
          <a:off x="710127" y="3100317"/>
          <a:ext cx="3906816" cy="1750884"/>
        </p:xfrm>
        <a:graphic>
          <a:graphicData uri="http://schemas.openxmlformats.org/drawingml/2006/table">
            <a:tbl>
              <a:tblPr firstRow="1" bandRow="1">
                <a:tableStyleId>{5A111915-BE36-4E01-A7E5-04B1672EAD32}</a:tableStyleId>
              </a:tblPr>
              <a:tblGrid>
                <a:gridCol w="1543179">
                  <a:extLst>
                    <a:ext uri="{9D8B030D-6E8A-4147-A177-3AD203B41FA5}">
                      <a16:colId xmlns:a16="http://schemas.microsoft.com/office/drawing/2014/main" val="3358159609"/>
                    </a:ext>
                  </a:extLst>
                </a:gridCol>
                <a:gridCol w="2363637">
                  <a:extLst>
                    <a:ext uri="{9D8B030D-6E8A-4147-A177-3AD203B41FA5}">
                      <a16:colId xmlns:a16="http://schemas.microsoft.com/office/drawing/2014/main" val="1548848007"/>
                    </a:ext>
                  </a:extLst>
                </a:gridCol>
              </a:tblGrid>
              <a:tr h="120499">
                <a:tc>
                  <a:txBody>
                    <a:bodyPr/>
                    <a:lstStyle/>
                    <a:p>
                      <a:pPr algn="ctr"/>
                      <a:r>
                        <a:rPr lang="en-US" sz="1400" dirty="0">
                          <a:solidFill>
                            <a:schemeClr val="tx1"/>
                          </a:solidFill>
                          <a:latin typeface="Aptos" panose="020B0004020202020204" pitchFamily="34" charset="0"/>
                          <a:cs typeface="Aharoni" panose="02010803020104030203" pitchFamily="2" charset="-79"/>
                        </a:rPr>
                        <a:t>EXAM DATE</a:t>
                      </a:r>
                    </a:p>
                  </a:txBody>
                  <a:tcPr>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r>
                        <a:rPr lang="en-US" sz="1400" dirty="0">
                          <a:solidFill>
                            <a:schemeClr val="tx1"/>
                          </a:solidFill>
                          <a:latin typeface="Aptos" panose="020B0004020202020204" pitchFamily="34" charset="0"/>
                          <a:cs typeface="Aharoni" panose="02010803020104030203" pitchFamily="2" charset="-79"/>
                        </a:rPr>
                        <a:t>REGISTRATION DEADLINE</a:t>
                      </a:r>
                    </a:p>
                  </a:txBody>
                  <a:tcPr>
                    <a:lnL w="12700" cap="flat" cmpd="sng" algn="ctr">
                      <a:solidFill>
                        <a:schemeClr val="tx2"/>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254189590"/>
                  </a:ext>
                </a:extLst>
              </a:tr>
              <a:tr h="360108">
                <a:tc>
                  <a:txBody>
                    <a:bodyPr/>
                    <a:lstStyle/>
                    <a:p>
                      <a:pPr algn="ctr"/>
                      <a:r>
                        <a:rPr lang="en-US" sz="1600" dirty="0">
                          <a:latin typeface="Aptos" panose="020B0004020202020204" pitchFamily="34" charset="0"/>
                        </a:rPr>
                        <a:t>September 14</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August 9</a:t>
                      </a:r>
                      <a:r>
                        <a:rPr lang="en-US" sz="1600" baseline="30000" dirty="0">
                          <a:latin typeface="Aptos" panose="020B0004020202020204" pitchFamily="34" charset="0"/>
                        </a:rPr>
                        <a:t>th</a:t>
                      </a:r>
                      <a:r>
                        <a:rPr lang="en-US" sz="1600" dirty="0">
                          <a:latin typeface="Aptos" panose="020B0004020202020204" pitchFamily="34" charset="0"/>
                        </a:rPr>
                        <a:t> / 25</a:t>
                      </a:r>
                      <a:r>
                        <a:rPr lang="en-US" sz="1600" baseline="30000" dirty="0">
                          <a:latin typeface="Aptos" panose="020B0004020202020204" pitchFamily="34" charset="0"/>
                        </a:rPr>
                        <a:t>th</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02068034"/>
                  </a:ext>
                </a:extLst>
              </a:tr>
              <a:tr h="360108">
                <a:tc>
                  <a:txBody>
                    <a:bodyPr/>
                    <a:lstStyle/>
                    <a:p>
                      <a:pPr algn="ctr"/>
                      <a:r>
                        <a:rPr lang="en-US" sz="1600" dirty="0">
                          <a:latin typeface="Aptos" panose="020B0004020202020204" pitchFamily="34" charset="0"/>
                        </a:rPr>
                        <a:t>October 26</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September 20</a:t>
                      </a:r>
                      <a:r>
                        <a:rPr lang="en-US" sz="1600" baseline="30000" dirty="0">
                          <a:latin typeface="Aptos" panose="020B0004020202020204" pitchFamily="34" charset="0"/>
                        </a:rPr>
                        <a:t>th</a:t>
                      </a:r>
                      <a:r>
                        <a:rPr lang="en-US" sz="1600" dirty="0">
                          <a:latin typeface="Aptos" panose="020B0004020202020204" pitchFamily="34" charset="0"/>
                        </a:rPr>
                        <a:t> /7</a:t>
                      </a:r>
                      <a:r>
                        <a:rPr lang="en-US" sz="1600" baseline="30000" dirty="0">
                          <a:latin typeface="Aptos" panose="020B0004020202020204" pitchFamily="34" charset="0"/>
                        </a:rPr>
                        <a:t>th</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10291517"/>
                  </a:ext>
                </a:extLst>
              </a:tr>
              <a:tr h="360108">
                <a:tc>
                  <a:txBody>
                    <a:bodyPr/>
                    <a:lstStyle/>
                    <a:p>
                      <a:pPr algn="ctr"/>
                      <a:r>
                        <a:rPr lang="en-US" sz="1600" dirty="0">
                          <a:latin typeface="Aptos" panose="020B0004020202020204" pitchFamily="34" charset="0"/>
                        </a:rPr>
                        <a:t>December 14</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November 8</a:t>
                      </a:r>
                      <a:r>
                        <a:rPr lang="en-US" sz="1600" baseline="30000" dirty="0">
                          <a:latin typeface="Aptos" panose="020B0004020202020204" pitchFamily="34" charset="0"/>
                        </a:rPr>
                        <a:t>th</a:t>
                      </a:r>
                      <a:r>
                        <a:rPr lang="en-US" sz="1600" dirty="0">
                          <a:latin typeface="Aptos" panose="020B0004020202020204" pitchFamily="34" charset="0"/>
                        </a:rPr>
                        <a:t> / 22</a:t>
                      </a:r>
                      <a:r>
                        <a:rPr lang="en-US" sz="1600" baseline="30000" dirty="0">
                          <a:latin typeface="Aptos" panose="020B0004020202020204" pitchFamily="34" charset="0"/>
                        </a:rPr>
                        <a:t>nd</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44152468"/>
                  </a:ext>
                </a:extLst>
              </a:tr>
              <a:tr h="360108">
                <a:tc>
                  <a:txBody>
                    <a:bodyPr/>
                    <a:lstStyle/>
                    <a:p>
                      <a:pPr algn="ctr"/>
                      <a:r>
                        <a:rPr lang="en-US" dirty="0">
                          <a:latin typeface="Aptos" panose="020B0004020202020204" pitchFamily="34" charset="0"/>
                        </a:rPr>
                        <a:t>February 8</a:t>
                      </a:r>
                      <a:r>
                        <a:rPr lang="en-US" baseline="30000" dirty="0">
                          <a:latin typeface="Aptos" panose="020B0004020202020204" pitchFamily="34" charset="0"/>
                        </a:rPr>
                        <a:t>th</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dirty="0">
                          <a:latin typeface="Aptos" panose="020B0004020202020204" pitchFamily="34" charset="0"/>
                        </a:rPr>
                        <a:t>January 3</a:t>
                      </a:r>
                      <a:r>
                        <a:rPr lang="en-US" baseline="30000" dirty="0">
                          <a:latin typeface="Aptos" panose="020B0004020202020204" pitchFamily="34" charset="0"/>
                        </a:rPr>
                        <a:t>rd</a:t>
                      </a:r>
                      <a:r>
                        <a:rPr lang="en-US" dirty="0">
                          <a:latin typeface="Aptos" panose="020B0004020202020204" pitchFamily="34" charset="0"/>
                        </a:rPr>
                        <a:t> / 20</a:t>
                      </a:r>
                      <a:r>
                        <a:rPr lang="en-US" baseline="30000" dirty="0">
                          <a:latin typeface="Aptos" panose="020B0004020202020204" pitchFamily="34" charset="0"/>
                        </a:rPr>
                        <a:t>th</a:t>
                      </a:r>
                      <a:r>
                        <a:rPr lang="en-US"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09678628"/>
                  </a:ext>
                </a:extLst>
              </a:tr>
            </a:tbl>
          </a:graphicData>
        </a:graphic>
      </p:graphicFrame>
      <p:graphicFrame>
        <p:nvGraphicFramePr>
          <p:cNvPr id="8" name="Table 8">
            <a:extLst>
              <a:ext uri="{FF2B5EF4-FFF2-40B4-BE49-F238E27FC236}">
                <a16:creationId xmlns:a16="http://schemas.microsoft.com/office/drawing/2014/main" id="{821ABCA6-EA9B-D735-8F08-385C44A94CF7}"/>
              </a:ext>
            </a:extLst>
          </p:cNvPr>
          <p:cNvGraphicFramePr>
            <a:graphicFrameLocks noGrp="1"/>
          </p:cNvGraphicFramePr>
          <p:nvPr/>
        </p:nvGraphicFramePr>
        <p:xfrm>
          <a:off x="5621649" y="2781951"/>
          <a:ext cx="3906816" cy="2974054"/>
        </p:xfrm>
        <a:graphic>
          <a:graphicData uri="http://schemas.openxmlformats.org/drawingml/2006/table">
            <a:tbl>
              <a:tblPr firstRow="1" bandRow="1">
                <a:tableStyleId>{5A111915-BE36-4E01-A7E5-04B1672EAD32}</a:tableStyleId>
              </a:tblPr>
              <a:tblGrid>
                <a:gridCol w="1543179">
                  <a:extLst>
                    <a:ext uri="{9D8B030D-6E8A-4147-A177-3AD203B41FA5}">
                      <a16:colId xmlns:a16="http://schemas.microsoft.com/office/drawing/2014/main" val="3358159609"/>
                    </a:ext>
                  </a:extLst>
                </a:gridCol>
                <a:gridCol w="2363637">
                  <a:extLst>
                    <a:ext uri="{9D8B030D-6E8A-4147-A177-3AD203B41FA5}">
                      <a16:colId xmlns:a16="http://schemas.microsoft.com/office/drawing/2014/main" val="1548848007"/>
                    </a:ext>
                  </a:extLst>
                </a:gridCol>
              </a:tblGrid>
              <a:tr h="436342">
                <a:tc>
                  <a:txBody>
                    <a:bodyPr/>
                    <a:lstStyle/>
                    <a:p>
                      <a:pPr algn="ctr"/>
                      <a:r>
                        <a:rPr lang="en-US" sz="1400" dirty="0">
                          <a:solidFill>
                            <a:schemeClr val="tx1"/>
                          </a:solidFill>
                          <a:latin typeface="Aptos" panose="020B0004020202020204" pitchFamily="34" charset="0"/>
                          <a:cs typeface="Aharoni" panose="02010803020104030203" pitchFamily="2" charset="-79"/>
                        </a:rPr>
                        <a:t>EXAM DATE</a:t>
                      </a:r>
                    </a:p>
                  </a:txBody>
                  <a:tcPr>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r>
                        <a:rPr lang="en-US" sz="1400" dirty="0">
                          <a:solidFill>
                            <a:schemeClr val="tx1"/>
                          </a:solidFill>
                          <a:latin typeface="Aptos" panose="020B0004020202020204" pitchFamily="34" charset="0"/>
                          <a:cs typeface="Aharoni" panose="02010803020104030203" pitchFamily="2" charset="-79"/>
                        </a:rPr>
                        <a:t>REGISTRATION DEADLINE</a:t>
                      </a:r>
                    </a:p>
                  </a:txBody>
                  <a:tcPr>
                    <a:lnL w="12700" cap="flat" cmpd="sng" algn="ctr">
                      <a:solidFill>
                        <a:schemeClr val="tx2"/>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254189590"/>
                  </a:ext>
                </a:extLst>
              </a:tr>
              <a:tr h="360108">
                <a:tc>
                  <a:txBody>
                    <a:bodyPr/>
                    <a:lstStyle/>
                    <a:p>
                      <a:pPr algn="ctr"/>
                      <a:r>
                        <a:rPr lang="en-US" sz="1600" dirty="0">
                          <a:latin typeface="Aptos" panose="020B0004020202020204" pitchFamily="34" charset="0"/>
                        </a:rPr>
                        <a:t>August 24</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August 9</a:t>
                      </a:r>
                      <a:r>
                        <a:rPr lang="en-US" sz="1600" baseline="30000" dirty="0">
                          <a:latin typeface="Aptos" panose="020B0004020202020204" pitchFamily="34" charset="0"/>
                        </a:rPr>
                        <a:t>th</a:t>
                      </a:r>
                      <a:r>
                        <a:rPr lang="en-US" sz="1600" dirty="0">
                          <a:latin typeface="Aptos" panose="020B0004020202020204" pitchFamily="34" charset="0"/>
                        </a:rPr>
                        <a:t> / 13</a:t>
                      </a:r>
                      <a:r>
                        <a:rPr lang="en-US" sz="1600" baseline="30000" dirty="0">
                          <a:latin typeface="Aptos" panose="020B0004020202020204" pitchFamily="34" charset="0"/>
                        </a:rPr>
                        <a:t>th</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02068034"/>
                  </a:ext>
                </a:extLst>
              </a:tr>
              <a:tr h="360108">
                <a:tc>
                  <a:txBody>
                    <a:bodyPr/>
                    <a:lstStyle/>
                    <a:p>
                      <a:pPr algn="ctr"/>
                      <a:r>
                        <a:rPr lang="en-US" sz="1600" dirty="0">
                          <a:latin typeface="Aptos" panose="020B0004020202020204" pitchFamily="34" charset="0"/>
                        </a:rPr>
                        <a:t>October 5</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September 20</a:t>
                      </a:r>
                      <a:r>
                        <a:rPr lang="en-US" sz="1600" baseline="30000" dirty="0">
                          <a:latin typeface="Aptos" panose="020B0004020202020204" pitchFamily="34" charset="0"/>
                        </a:rPr>
                        <a:t>th</a:t>
                      </a:r>
                      <a:r>
                        <a:rPr lang="en-US" sz="1600" dirty="0">
                          <a:latin typeface="Aptos" panose="020B0004020202020204" pitchFamily="34" charset="0"/>
                        </a:rPr>
                        <a:t> / 24</a:t>
                      </a:r>
                      <a:r>
                        <a:rPr lang="en-US" sz="1600" baseline="30000" dirty="0">
                          <a:latin typeface="Aptos" panose="020B0004020202020204" pitchFamily="34" charset="0"/>
                        </a:rPr>
                        <a:t>th</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10291517"/>
                  </a:ext>
                </a:extLst>
              </a:tr>
              <a:tr h="360108">
                <a:tc>
                  <a:txBody>
                    <a:bodyPr/>
                    <a:lstStyle/>
                    <a:p>
                      <a:pPr algn="ctr"/>
                      <a:r>
                        <a:rPr lang="en-US" sz="1600" dirty="0">
                          <a:latin typeface="Aptos" panose="020B0004020202020204" pitchFamily="34" charset="0"/>
                        </a:rPr>
                        <a:t>November 2</a:t>
                      </a:r>
                      <a:r>
                        <a:rPr lang="en-US" sz="1600" baseline="30000" dirty="0">
                          <a:latin typeface="Aptos" panose="020B0004020202020204" pitchFamily="34" charset="0"/>
                        </a:rPr>
                        <a:t>nd</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October 18</a:t>
                      </a:r>
                      <a:r>
                        <a:rPr lang="en-US" sz="1600" baseline="30000" dirty="0">
                          <a:latin typeface="Aptos" panose="020B0004020202020204" pitchFamily="34" charset="0"/>
                        </a:rPr>
                        <a:t>th</a:t>
                      </a:r>
                      <a:r>
                        <a:rPr lang="en-US" sz="1600" dirty="0">
                          <a:latin typeface="Aptos" panose="020B0004020202020204" pitchFamily="34" charset="0"/>
                        </a:rPr>
                        <a:t> /22</a:t>
                      </a:r>
                      <a:r>
                        <a:rPr lang="en-US" sz="1600" baseline="30000" dirty="0">
                          <a:latin typeface="Aptos" panose="020B0004020202020204" pitchFamily="34" charset="0"/>
                        </a:rPr>
                        <a:t>nd</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45038221"/>
                  </a:ext>
                </a:extLst>
              </a:tr>
              <a:tr h="360108">
                <a:tc>
                  <a:txBody>
                    <a:bodyPr/>
                    <a:lstStyle/>
                    <a:p>
                      <a:pPr algn="ctr"/>
                      <a:r>
                        <a:rPr lang="en-US" sz="1600" dirty="0">
                          <a:latin typeface="Aptos" panose="020B0004020202020204" pitchFamily="34" charset="0"/>
                        </a:rPr>
                        <a:t>December 7</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November 22</a:t>
                      </a:r>
                      <a:r>
                        <a:rPr lang="en-US" sz="1600" baseline="30000" dirty="0">
                          <a:latin typeface="Aptos" panose="020B0004020202020204" pitchFamily="34" charset="0"/>
                        </a:rPr>
                        <a:t>nd</a:t>
                      </a:r>
                      <a:r>
                        <a:rPr lang="en-US" sz="1600" dirty="0">
                          <a:latin typeface="Aptos" panose="020B0004020202020204" pitchFamily="34" charset="0"/>
                        </a:rPr>
                        <a:t> /26</a:t>
                      </a:r>
                      <a:r>
                        <a:rPr lang="en-US" sz="1600" baseline="30000" dirty="0">
                          <a:latin typeface="Aptos" panose="020B0004020202020204" pitchFamily="34" charset="0"/>
                        </a:rPr>
                        <a:t>th</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44152468"/>
                  </a:ext>
                </a:extLst>
              </a:tr>
              <a:tr h="360108">
                <a:tc>
                  <a:txBody>
                    <a:bodyPr/>
                    <a:lstStyle/>
                    <a:p>
                      <a:pPr algn="ctr"/>
                      <a:r>
                        <a:rPr lang="en-US" dirty="0">
                          <a:latin typeface="Aptos" panose="020B0004020202020204" pitchFamily="34" charset="0"/>
                        </a:rPr>
                        <a:t>March 8</a:t>
                      </a:r>
                      <a:r>
                        <a:rPr lang="en-US" baseline="30000" dirty="0">
                          <a:latin typeface="Aptos" panose="020B0004020202020204" pitchFamily="34" charset="0"/>
                        </a:rPr>
                        <a:t>th</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dirty="0">
                          <a:latin typeface="Aptos" panose="020B0004020202020204" pitchFamily="34" charset="0"/>
                        </a:rPr>
                        <a:t>February 21</a:t>
                      </a:r>
                      <a:r>
                        <a:rPr lang="en-US" baseline="30000" dirty="0">
                          <a:latin typeface="Aptos" panose="020B0004020202020204" pitchFamily="34" charset="0"/>
                        </a:rPr>
                        <a:t>st</a:t>
                      </a:r>
                      <a:r>
                        <a:rPr lang="en-US" dirty="0">
                          <a:latin typeface="Aptos" panose="020B0004020202020204" pitchFamily="34" charset="0"/>
                        </a:rPr>
                        <a:t> / 25</a:t>
                      </a:r>
                      <a:r>
                        <a:rPr lang="en-US" baseline="30000" dirty="0">
                          <a:latin typeface="Aptos" panose="020B0004020202020204" pitchFamily="34" charset="0"/>
                        </a:rPr>
                        <a:t>th</a:t>
                      </a:r>
                      <a:r>
                        <a:rPr lang="en-US"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09678628"/>
                  </a:ext>
                </a:extLst>
              </a:tr>
              <a:tr h="360108">
                <a:tc>
                  <a:txBody>
                    <a:bodyPr/>
                    <a:lstStyle/>
                    <a:p>
                      <a:pPr algn="ctr"/>
                      <a:r>
                        <a:rPr lang="en-US" dirty="0">
                          <a:latin typeface="Aptos" panose="020B0004020202020204" pitchFamily="34" charset="0"/>
                        </a:rPr>
                        <a:t>May 3</a:t>
                      </a:r>
                      <a:r>
                        <a:rPr lang="en-US" baseline="30000" dirty="0">
                          <a:latin typeface="Aptos" panose="020B0004020202020204" pitchFamily="34" charset="0"/>
                        </a:rPr>
                        <a:t>rd</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dirty="0">
                          <a:latin typeface="Aptos" panose="020B0004020202020204" pitchFamily="34" charset="0"/>
                        </a:rPr>
                        <a:t>April 18</a:t>
                      </a:r>
                      <a:r>
                        <a:rPr lang="en-US" baseline="30000" dirty="0">
                          <a:latin typeface="Aptos" panose="020B0004020202020204" pitchFamily="34" charset="0"/>
                        </a:rPr>
                        <a:t>th</a:t>
                      </a:r>
                      <a:r>
                        <a:rPr lang="en-US" dirty="0">
                          <a:latin typeface="Aptos" panose="020B0004020202020204" pitchFamily="34" charset="0"/>
                        </a:rPr>
                        <a:t> / 22</a:t>
                      </a:r>
                      <a:r>
                        <a:rPr lang="en-US" baseline="30000" dirty="0">
                          <a:latin typeface="Aptos" panose="020B0004020202020204" pitchFamily="34" charset="0"/>
                        </a:rPr>
                        <a:t>nd</a:t>
                      </a:r>
                      <a:r>
                        <a:rPr lang="en-US"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04817035"/>
                  </a:ext>
                </a:extLst>
              </a:tr>
              <a:tr h="360108">
                <a:tc>
                  <a:txBody>
                    <a:bodyPr/>
                    <a:lstStyle/>
                    <a:p>
                      <a:pPr algn="ctr"/>
                      <a:r>
                        <a:rPr lang="en-US" dirty="0">
                          <a:latin typeface="Aptos" panose="020B0004020202020204" pitchFamily="34" charset="0"/>
                        </a:rPr>
                        <a:t>June 7</a:t>
                      </a:r>
                      <a:r>
                        <a:rPr lang="en-US" baseline="30000" dirty="0">
                          <a:latin typeface="Aptos" panose="020B0004020202020204" pitchFamily="34" charset="0"/>
                        </a:rPr>
                        <a:t>th</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r>
                        <a:rPr lang="en-US" dirty="0">
                          <a:latin typeface="Aptos" panose="020B0004020202020204" pitchFamily="34" charset="0"/>
                        </a:rPr>
                        <a:t>May 22</a:t>
                      </a:r>
                      <a:r>
                        <a:rPr lang="en-US" baseline="30000" dirty="0">
                          <a:latin typeface="Aptos" panose="020B0004020202020204" pitchFamily="34" charset="0"/>
                        </a:rPr>
                        <a:t>nd</a:t>
                      </a:r>
                      <a:r>
                        <a:rPr lang="en-US" dirty="0">
                          <a:latin typeface="Aptos" panose="020B0004020202020204" pitchFamily="34" charset="0"/>
                        </a:rPr>
                        <a:t> / 27</a:t>
                      </a:r>
                      <a:r>
                        <a:rPr lang="en-US" baseline="30000" dirty="0">
                          <a:latin typeface="Aptos" panose="020B0004020202020204" pitchFamily="34" charset="0"/>
                        </a:rPr>
                        <a:t>th</a:t>
                      </a:r>
                      <a:endParaRPr lang="en-US" dirty="0">
                        <a:latin typeface="Aptos" panose="020B0004020202020204" pitchFamily="34" charset="0"/>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850587680"/>
                  </a:ext>
                </a:extLst>
              </a:tr>
            </a:tbl>
          </a:graphicData>
        </a:graphic>
      </p:graphicFrame>
    </p:spTree>
    <p:extLst>
      <p:ext uri="{BB962C8B-B14F-4D97-AF65-F5344CB8AC3E}">
        <p14:creationId xmlns:p14="http://schemas.microsoft.com/office/powerpoint/2010/main" val="1945478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FEE WAIVERS</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lnSpcReduction="10000"/>
          </a:bodyPr>
          <a:lstStyle/>
          <a:p>
            <a:r>
              <a:rPr lang="en-US" sz="2400" dirty="0">
                <a:solidFill>
                  <a:schemeClr val="tx1"/>
                </a:solidFill>
                <a:latin typeface="Aptos" panose="020B0004020202020204" pitchFamily="34" charset="0"/>
              </a:rPr>
              <a:t>You must</a:t>
            </a:r>
            <a:r>
              <a:rPr lang="en-US" sz="2400" b="1" dirty="0">
                <a:solidFill>
                  <a:schemeClr val="tx1"/>
                </a:solidFill>
                <a:latin typeface="Aptos" panose="020B0004020202020204" pitchFamily="34" charset="0"/>
              </a:rPr>
              <a:t> </a:t>
            </a:r>
            <a:r>
              <a:rPr lang="en-US" sz="2400" dirty="0">
                <a:solidFill>
                  <a:schemeClr val="tx1"/>
                </a:solidFill>
                <a:latin typeface="Aptos" panose="020B0004020202020204" pitchFamily="34" charset="0"/>
              </a:rPr>
              <a:t>complete this form: </a:t>
            </a:r>
            <a:r>
              <a:rPr lang="en-US" b="1" dirty="0">
                <a:solidFill>
                  <a:schemeClr val="tx1"/>
                </a:solidFill>
                <a:latin typeface="Aptos" panose="020B0004020202020204" pitchFamily="34" charset="0"/>
                <a:cs typeface="Aharoni" panose="02010803020104030203" pitchFamily="2" charset="-79"/>
              </a:rPr>
              <a:t>incomesurvey.dadeschools.net</a:t>
            </a:r>
          </a:p>
          <a:p>
            <a:r>
              <a:rPr lang="en-US" dirty="0">
                <a:solidFill>
                  <a:schemeClr val="tx1"/>
                </a:solidFill>
                <a:latin typeface="Aptos" panose="020B0004020202020204" pitchFamily="34" charset="0"/>
                <a:cs typeface="Aharoni" panose="02010803020104030203" pitchFamily="2" charset="-79"/>
              </a:rPr>
              <a:t>If you qualify for free or reduced lunch, you may qualify for testing and application fee waivers.</a:t>
            </a:r>
          </a:p>
          <a:p>
            <a:pPr lvl="1"/>
            <a:r>
              <a:rPr lang="en-US" dirty="0">
                <a:latin typeface="Aptos" panose="020B0004020202020204" pitchFamily="34" charset="0"/>
                <a:cs typeface="Aharoni" panose="02010803020104030203" pitchFamily="2" charset="-79"/>
              </a:rPr>
              <a:t>4 ACT Waivers (4 different codes)</a:t>
            </a:r>
          </a:p>
          <a:p>
            <a:pPr lvl="1"/>
            <a:r>
              <a:rPr lang="en-US" dirty="0">
                <a:solidFill>
                  <a:schemeClr val="tx1"/>
                </a:solidFill>
                <a:latin typeface="Aptos" panose="020B0004020202020204" pitchFamily="34" charset="0"/>
                <a:cs typeface="Aharoni" panose="02010803020104030203" pitchFamily="2" charset="-79"/>
              </a:rPr>
              <a:t>2 </a:t>
            </a:r>
            <a:r>
              <a:rPr lang="en-US" dirty="0">
                <a:latin typeface="Aptos" panose="020B0004020202020204" pitchFamily="34" charset="0"/>
                <a:cs typeface="Aharoni" panose="02010803020104030203" pitchFamily="2" charset="-79"/>
              </a:rPr>
              <a:t>SAT Waivers (1 code)</a:t>
            </a:r>
          </a:p>
          <a:p>
            <a:pPr lvl="1"/>
            <a:r>
              <a:rPr lang="en-US" dirty="0">
                <a:solidFill>
                  <a:schemeClr val="tx1"/>
                </a:solidFill>
                <a:latin typeface="Aptos" panose="020B0004020202020204" pitchFamily="34" charset="0"/>
                <a:cs typeface="Aharoni" panose="02010803020104030203" pitchFamily="2" charset="-79"/>
              </a:rPr>
              <a:t>Unlim</a:t>
            </a:r>
            <a:r>
              <a:rPr lang="en-US" dirty="0">
                <a:latin typeface="Aptos" panose="020B0004020202020204" pitchFamily="34" charset="0"/>
                <a:cs typeface="Aharoni" panose="02010803020104030203" pitchFamily="2" charset="-79"/>
              </a:rPr>
              <a:t>ited </a:t>
            </a:r>
            <a:r>
              <a:rPr lang="en-US" dirty="0" err="1">
                <a:latin typeface="Aptos" panose="020B0004020202020204" pitchFamily="34" charset="0"/>
                <a:cs typeface="Aharoni" panose="02010803020104030203" pitchFamily="2" charset="-79"/>
              </a:rPr>
              <a:t>Scoir</a:t>
            </a:r>
            <a:r>
              <a:rPr lang="en-US" dirty="0">
                <a:latin typeface="Aptos" panose="020B0004020202020204" pitchFamily="34" charset="0"/>
                <a:cs typeface="Aharoni" panose="02010803020104030203" pitchFamily="2" charset="-79"/>
              </a:rPr>
              <a:t> Application Fee Waivers</a:t>
            </a:r>
          </a:p>
          <a:p>
            <a:r>
              <a:rPr lang="en-US" b="1" dirty="0">
                <a:solidFill>
                  <a:schemeClr val="tx1"/>
                </a:solidFill>
                <a:latin typeface="Aptos" panose="020B0004020202020204" pitchFamily="34" charset="0"/>
                <a:cs typeface="Aharoni" panose="02010803020104030203" pitchFamily="2" charset="-79"/>
              </a:rPr>
              <a:t>TO REQUEST AN ACT/SAT FEE WAIVER: </a:t>
            </a:r>
            <a:r>
              <a:rPr lang="en-US" dirty="0">
                <a:solidFill>
                  <a:schemeClr val="tx1"/>
                </a:solidFill>
                <a:latin typeface="Aptos" panose="020B0004020202020204" pitchFamily="34" charset="0"/>
                <a:cs typeface="Aharoni" panose="02010803020104030203" pitchFamily="2" charset="-79"/>
              </a:rPr>
              <a:t>see me in room 6111 or send me an email at </a:t>
            </a:r>
            <a:r>
              <a:rPr lang="en-US" dirty="0">
                <a:solidFill>
                  <a:schemeClr val="tx1"/>
                </a:solidFill>
                <a:latin typeface="Aptos" panose="020B0004020202020204" pitchFamily="34" charset="0"/>
                <a:cs typeface="Aharoni" panose="02010803020104030203" pitchFamily="2" charset="-79"/>
                <a:hlinkClick r:id="rId2"/>
              </a:rPr>
              <a:t>ssanz@dadeschools.net</a:t>
            </a:r>
            <a:endParaRPr lang="en-US" dirty="0">
              <a:solidFill>
                <a:schemeClr val="tx1"/>
              </a:solidFill>
              <a:latin typeface="Aptos" panose="020B0004020202020204" pitchFamily="34" charset="0"/>
              <a:cs typeface="Aharoni" panose="02010803020104030203" pitchFamily="2" charset="-79"/>
            </a:endParaRPr>
          </a:p>
          <a:p>
            <a:r>
              <a:rPr lang="en-US" dirty="0" err="1">
                <a:solidFill>
                  <a:schemeClr val="tx1"/>
                </a:solidFill>
                <a:latin typeface="Aptos" panose="020B0004020202020204" pitchFamily="34" charset="0"/>
                <a:cs typeface="Aharoni" panose="02010803020104030203" pitchFamily="2" charset="-79"/>
              </a:rPr>
              <a:t>Scoir</a:t>
            </a:r>
            <a:r>
              <a:rPr lang="en-US" dirty="0">
                <a:solidFill>
                  <a:schemeClr val="tx1"/>
                </a:solidFill>
                <a:latin typeface="Aptos" panose="020B0004020202020204" pitchFamily="34" charset="0"/>
                <a:cs typeface="Aharoni" panose="02010803020104030203" pitchFamily="2" charset="-79"/>
              </a:rPr>
              <a:t> fee waivers can be requested under My Colleges- Application Documents</a:t>
            </a:r>
          </a:p>
          <a:p>
            <a:r>
              <a:rPr lang="en-US" dirty="0">
                <a:latin typeface="Aptos" panose="020B0004020202020204" pitchFamily="34" charset="0"/>
                <a:cs typeface="Aharoni" panose="02010803020104030203" pitchFamily="2" charset="-79"/>
              </a:rPr>
              <a:t>CLT waivers must be requested by the student on their website</a:t>
            </a:r>
            <a:endParaRPr lang="en-US" dirty="0">
              <a:solidFill>
                <a:schemeClr val="tx1"/>
              </a:solidFill>
              <a:latin typeface="Aptos" panose="020B0004020202020204" pitchFamily="34" charset="0"/>
              <a:cs typeface="Aharoni" panose="02010803020104030203" pitchFamily="2" charset="-79"/>
            </a:endParaRPr>
          </a:p>
          <a:p>
            <a:endParaRPr lang="en-US" dirty="0">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810509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141198"/>
            <a:ext cx="10240010" cy="2485162"/>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APPLYING FOR </a:t>
            </a:r>
            <a:br>
              <a:rPr lang="en-US" sz="7200" dirty="0">
                <a:ln w="38100">
                  <a:solidFill>
                    <a:schemeClr val="accent1"/>
                  </a:solidFill>
                  <a:prstDash val="solid"/>
                </a:ln>
                <a:solidFill>
                  <a:schemeClr val="bg2">
                    <a:lumMod val="20000"/>
                    <a:lumOff val="80000"/>
                  </a:schemeClr>
                </a:solidFill>
                <a:latin typeface="Jumble" panose="02000503000000020004" pitchFamily="2" charset="0"/>
              </a:rPr>
            </a:br>
            <a:r>
              <a:rPr lang="en-US" sz="7200" dirty="0">
                <a:ln w="38100">
                  <a:solidFill>
                    <a:schemeClr val="accent1"/>
                  </a:solidFill>
                  <a:prstDash val="solid"/>
                </a:ln>
                <a:solidFill>
                  <a:schemeClr val="bg2">
                    <a:lumMod val="20000"/>
                    <a:lumOff val="80000"/>
                  </a:schemeClr>
                </a:solidFill>
                <a:latin typeface="Jumble" panose="02000503000000020004" pitchFamily="2" charset="0"/>
              </a:rPr>
              <a:t>ADMISSION</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260637" y="2326640"/>
            <a:ext cx="9584581" cy="3456643"/>
          </a:xfrm>
          <a:prstGeom prst="roundRect">
            <a:avLst/>
          </a:prstGeom>
          <a:solidFill>
            <a:schemeClr val="bg2">
              <a:lumMod val="40000"/>
              <a:lumOff val="60000"/>
            </a:schemeClr>
          </a:solidFill>
        </p:spPr>
        <p:txBody>
          <a:bodyPr>
            <a:normAutofit/>
          </a:bodyPr>
          <a:lstStyle/>
          <a:p>
            <a:r>
              <a:rPr lang="en-US" b="1" dirty="0">
                <a:latin typeface="Aptos" panose="020B0004020202020204" pitchFamily="34" charset="0"/>
                <a:cs typeface="Aharoni" panose="02010803020104030203" pitchFamily="2" charset="-79"/>
              </a:rPr>
              <a:t>APPLICATION: </a:t>
            </a:r>
            <a:r>
              <a:rPr lang="en-US" dirty="0">
                <a:latin typeface="Aptos" panose="020B0004020202020204" pitchFamily="34" charset="0"/>
              </a:rPr>
              <a:t>required everywhere </a:t>
            </a:r>
          </a:p>
          <a:p>
            <a:r>
              <a:rPr lang="en-US" b="1" dirty="0">
                <a:latin typeface="Aptos" panose="020B0004020202020204" pitchFamily="34" charset="0"/>
                <a:cs typeface="Aharoni" panose="02010803020104030203" pitchFamily="2" charset="-79"/>
              </a:rPr>
              <a:t>TRANSCRIPT</a:t>
            </a:r>
          </a:p>
          <a:p>
            <a:r>
              <a:rPr lang="en-US" b="1" dirty="0">
                <a:latin typeface="Aptos" panose="020B0004020202020204" pitchFamily="34" charset="0"/>
                <a:cs typeface="Aharoni" panose="02010803020104030203" pitchFamily="2" charset="-79"/>
              </a:rPr>
              <a:t>APPLICATION FEE: </a:t>
            </a:r>
            <a:r>
              <a:rPr lang="en-US" dirty="0">
                <a:latin typeface="Aptos" panose="020B0004020202020204" pitchFamily="34" charset="0"/>
              </a:rPr>
              <a:t>(fee waiver(s) can be used, see me for more info.)</a:t>
            </a:r>
          </a:p>
          <a:p>
            <a:r>
              <a:rPr lang="en-US" b="1" dirty="0">
                <a:latin typeface="Aptos" panose="020B0004020202020204" pitchFamily="34" charset="0"/>
                <a:cs typeface="Aharoni" panose="02010803020104030203" pitchFamily="2" charset="-79"/>
              </a:rPr>
              <a:t>SAT/ACT SCORES:  </a:t>
            </a:r>
            <a:r>
              <a:rPr lang="en-US" dirty="0">
                <a:latin typeface="Aptos" panose="020B0004020202020204" pitchFamily="34" charset="0"/>
              </a:rPr>
              <a:t>required or test optional</a:t>
            </a:r>
          </a:p>
          <a:p>
            <a:r>
              <a:rPr lang="en-US" b="1" dirty="0">
                <a:latin typeface="Aptos" panose="020B0004020202020204" pitchFamily="34" charset="0"/>
                <a:cs typeface="Aharoni" panose="02010803020104030203" pitchFamily="2" charset="-79"/>
              </a:rPr>
              <a:t>COPY OF OTHER REQUIRED DOCUMENTATION</a:t>
            </a:r>
            <a:r>
              <a:rPr lang="en-US" dirty="0">
                <a:latin typeface="Aptos" panose="020B0004020202020204" pitchFamily="34" charset="0"/>
                <a:cs typeface="Aharoni" panose="02010803020104030203" pitchFamily="2" charset="-79"/>
              </a:rPr>
              <a:t>: </a:t>
            </a:r>
            <a:r>
              <a:rPr lang="en-US" dirty="0">
                <a:latin typeface="Aptos" panose="020B0004020202020204" pitchFamily="34" charset="0"/>
              </a:rPr>
              <a:t>(if applicable)</a:t>
            </a:r>
          </a:p>
          <a:p>
            <a:endParaRPr lang="en-US" dirty="0">
              <a:latin typeface="Avenir Next LT Pro Light" panose="020B03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592483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54838"/>
            <a:ext cx="10240010" cy="2485162"/>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TYPES OF APPLICATIONS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659434" y="2214880"/>
            <a:ext cx="9216086" cy="4411473"/>
          </a:xfrm>
        </p:spPr>
        <p:txBody>
          <a:bodyPr>
            <a:normAutofit/>
          </a:bodyPr>
          <a:lstStyle/>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EARLY DECISION:</a:t>
            </a:r>
            <a:r>
              <a:rPr kumimoji="0" lang="en-US" sz="2400" b="0"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 </a:t>
            </a:r>
            <a:r>
              <a:rPr kumimoji="0" lang="en-US" sz="2400" b="1" i="0" u="none" strike="noStrike" kern="1200" cap="none" spc="0" normalizeH="0" baseline="0" noProof="0" dirty="0">
                <a:ln>
                  <a:noFill/>
                </a:ln>
                <a:effectLst/>
                <a:uLnTx/>
                <a:uFillTx/>
                <a:latin typeface="Aptos" panose="020B0004020202020204" pitchFamily="34" charset="0"/>
                <a:cs typeface="Aharoni" panose="02010803020104030203" pitchFamily="2" charset="-79"/>
              </a:rPr>
              <a:t>binding, regardless of financial aid status.</a:t>
            </a:r>
            <a:r>
              <a:rPr kumimoji="0" lang="en-US" sz="2400" b="0" i="0" u="none" strike="noStrike" kern="1200" cap="none" spc="0" normalizeH="0" baseline="0" noProof="0" dirty="0">
                <a:ln>
                  <a:noFill/>
                </a:ln>
                <a:effectLst/>
                <a:uLnTx/>
                <a:uFillTx/>
                <a:latin typeface="Aptos" panose="020B0004020202020204" pitchFamily="34" charset="0"/>
                <a:cs typeface="Aharoni" panose="02010803020104030203" pitchFamily="2" charset="-79"/>
              </a:rPr>
              <a:t> </a:t>
            </a:r>
            <a:r>
              <a:rPr kumimoji="0" lang="en-US" sz="2400" b="0" i="0" u="none" strike="noStrike" kern="1200" cap="none" spc="0" normalizeH="0" baseline="0" noProof="0" dirty="0">
                <a:ln>
                  <a:noFill/>
                </a:ln>
                <a:effectLst/>
                <a:uLnTx/>
                <a:uFillTx/>
                <a:latin typeface="Aptos" panose="020B0004020202020204" pitchFamily="34" charset="0"/>
              </a:rPr>
              <a:t>You can only apply to only one ED school and must sign a contract, along with your parents &amp; myself. </a:t>
            </a:r>
          </a:p>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EARLY ACTION: </a:t>
            </a:r>
            <a:r>
              <a:rPr kumimoji="0" lang="en-US" sz="2400" b="1" i="0" u="none" strike="noStrike" kern="1200" cap="none" spc="0" normalizeH="0" baseline="0" noProof="0" dirty="0">
                <a:ln>
                  <a:noFill/>
                </a:ln>
                <a:effectLst/>
                <a:uLnTx/>
                <a:uFillTx/>
                <a:latin typeface="Aptos" panose="020B0004020202020204" pitchFamily="34" charset="0"/>
                <a:cs typeface="Aharoni" panose="02010803020104030203" pitchFamily="2" charset="-79"/>
              </a:rPr>
              <a:t>nonbinding.</a:t>
            </a:r>
            <a:r>
              <a:rPr kumimoji="0" lang="en-US" sz="2400" b="1" i="0" u="none" strike="noStrike" kern="1200" cap="none" spc="0" normalizeH="0" baseline="0" noProof="0" dirty="0">
                <a:ln>
                  <a:noFill/>
                </a:ln>
                <a:effectLst/>
                <a:uLnTx/>
                <a:uFillTx/>
                <a:latin typeface="Aptos" panose="020B0004020202020204" pitchFamily="34" charset="0"/>
              </a:rPr>
              <a:t> </a:t>
            </a:r>
            <a:r>
              <a:rPr kumimoji="0" lang="en-US" sz="2400" b="0" i="0" u="none" strike="noStrike" kern="1200" cap="none" spc="0" normalizeH="0" baseline="0" noProof="0" dirty="0">
                <a:ln>
                  <a:noFill/>
                </a:ln>
                <a:effectLst/>
                <a:uLnTx/>
                <a:uFillTx/>
                <a:latin typeface="Aptos" panose="020B0004020202020204" pitchFamily="34" charset="0"/>
              </a:rPr>
              <a:t>Students can apply to multiple schools as EA. Apply early (October-November) and receive notice by December.</a:t>
            </a:r>
          </a:p>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REGULAR DECISION:</a:t>
            </a:r>
            <a:r>
              <a:rPr kumimoji="0" lang="en-US" sz="2400" b="0"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 </a:t>
            </a:r>
            <a:r>
              <a:rPr kumimoji="0" lang="en-US" sz="2400" b="0" i="0" u="none" strike="noStrike" kern="1200" cap="none" spc="0" normalizeH="0" baseline="0" noProof="0" dirty="0">
                <a:ln>
                  <a:noFill/>
                </a:ln>
                <a:effectLst/>
                <a:uLnTx/>
                <a:uFillTx/>
                <a:latin typeface="Aptos" panose="020B0004020202020204" pitchFamily="34" charset="0"/>
              </a:rPr>
              <a:t>varies per college/university. most deadlines are around January and decisions are made by mid-March-April.​</a:t>
            </a:r>
          </a:p>
          <a:p>
            <a:pPr marL="0" marR="0" lvl="0" indent="0" defTabSz="685800" rtl="0" eaLnBrk="1" fontAlgn="auto" latinLnBrk="0" hangingPunct="1">
              <a:spcBef>
                <a:spcPts val="750"/>
              </a:spcBef>
              <a:spcAft>
                <a:spcPts val="0"/>
              </a:spcAft>
              <a:buClrTx/>
              <a:buSzTx/>
              <a:buNone/>
              <a:tabLst/>
              <a:defRPr/>
            </a:pPr>
            <a:r>
              <a:rPr lang="en-US" b="1" dirty="0">
                <a:solidFill>
                  <a:srgbClr val="C00000"/>
                </a:solidFill>
                <a:latin typeface="Aptos" panose="020B0004020202020204" pitchFamily="34" charset="0"/>
                <a:cs typeface="Aharoni" panose="02010803020104030203" pitchFamily="2" charset="-79"/>
              </a:rPr>
              <a:t>ROLLING ADMISSION: </a:t>
            </a:r>
            <a:r>
              <a:rPr lang="en-US" dirty="0">
                <a:latin typeface="Aptos" panose="020B0004020202020204" pitchFamily="34" charset="0"/>
                <a:cs typeface="Aharoni" panose="02010803020104030203" pitchFamily="2" charset="-79"/>
              </a:rPr>
              <a:t>accepts students as applications come in, and until they run out of spots, so apply early!​</a:t>
            </a:r>
          </a:p>
          <a:p>
            <a:endParaRPr lang="en-US" dirty="0">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776235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13632" y="705600"/>
            <a:ext cx="10240010" cy="1377147"/>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WHERE DO I START?</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90422" y="2036089"/>
            <a:ext cx="9216086" cy="4411473"/>
          </a:xfrm>
        </p:spPr>
        <p:txBody>
          <a:bodyPr>
            <a:normAutofit/>
          </a:bodyPr>
          <a:lstStyle/>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Sign up for the SAT/ACT if you still need to do so.</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Finish researching colleges and make your list/excel spreadsheet. Organize it by deadline!</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Mark those schools as applying on </a:t>
            </a:r>
            <a:r>
              <a:rPr lang="en-US" dirty="0" err="1">
                <a:latin typeface="Aptos" panose="020B0004020202020204" pitchFamily="34" charset="0"/>
                <a:cs typeface="Aharoni" panose="02010803020104030203" pitchFamily="2" charset="-79"/>
              </a:rPr>
              <a:t>Scoir</a:t>
            </a:r>
            <a:r>
              <a:rPr lang="en-US" dirty="0">
                <a:latin typeface="Aptos" panose="020B0004020202020204" pitchFamily="34" charset="0"/>
                <a:cs typeface="Aharoni" panose="02010803020104030203" pitchFamily="2" charset="-79"/>
              </a:rPr>
              <a:t>. </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Involve your family and look at the cost of attendance to these schools. </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Go to the Undergraduate Admissions websites of each of your colleges. Create an account on their application site or Common App. </a:t>
            </a:r>
          </a:p>
          <a:p>
            <a:pPr marL="0" marR="0" lvl="0" indent="0" algn="ctr" defTabSz="685800" rtl="0" eaLnBrk="1" fontAlgn="auto" latinLnBrk="0" hangingPunct="1">
              <a:spcBef>
                <a:spcPts val="750"/>
              </a:spcBef>
              <a:spcAft>
                <a:spcPts val="0"/>
              </a:spcAft>
              <a:buClrTx/>
              <a:buSzTx/>
              <a:buNone/>
              <a:tabLst/>
              <a:defRPr/>
            </a:pPr>
            <a:r>
              <a:rPr lang="en-US" b="1" dirty="0">
                <a:latin typeface="Aptos" panose="020B0004020202020204" pitchFamily="34" charset="0"/>
                <a:cs typeface="Aharoni" panose="02010803020104030203" pitchFamily="2" charset="-79"/>
              </a:rPr>
              <a:t>SAVE THE USERNAMES AND PASSWORDS IN A SAFE PLACE!</a:t>
            </a:r>
            <a:endParaRPr lang="en-US" sz="3600" b="1" dirty="0">
              <a:latin typeface="Aptos" panose="020B0004020202020204" pitchFamily="34" charset="0"/>
              <a:cs typeface="Aharoni" panose="02010803020104030203" pitchFamily="2" charset="-79"/>
            </a:endParaRPr>
          </a:p>
          <a:p>
            <a:endParaRPr lang="en-US" dirty="0">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773322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13632" y="705600"/>
            <a:ext cx="10240010" cy="1377147"/>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WHERE DO I APPLY?</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2145757"/>
            <a:ext cx="5361804" cy="4411473"/>
          </a:xfrm>
          <a:prstGeom prst="roundRect">
            <a:avLst/>
          </a:prstGeom>
          <a:solidFill>
            <a:schemeClr val="bg2">
              <a:lumMod val="40000"/>
              <a:lumOff val="60000"/>
            </a:schemeClr>
          </a:solidFill>
        </p:spPr>
        <p:txBody>
          <a:bodyPr>
            <a:normAutofit fontScale="92500"/>
          </a:bodyPr>
          <a:lstStyle/>
          <a:p>
            <a:pPr defTabSz="685800">
              <a:spcBef>
                <a:spcPts val="750"/>
              </a:spcBef>
              <a:defRPr/>
            </a:pPr>
            <a:r>
              <a:rPr lang="en-US" b="1" dirty="0">
                <a:latin typeface="Aptos" panose="020B0004020202020204" pitchFamily="34" charset="0"/>
                <a:cs typeface="Aharoni" panose="02010803020104030203" pitchFamily="2" charset="-79"/>
              </a:rPr>
              <a:t>INSTITUTIONAL APPLICATION: </a:t>
            </a:r>
            <a:r>
              <a:rPr lang="en-US" dirty="0">
                <a:latin typeface="Aptos" panose="020B0004020202020204" pitchFamily="34" charset="0"/>
                <a:cs typeface="Aharoni" panose="02010803020104030203" pitchFamily="2" charset="-79"/>
              </a:rPr>
              <a:t>college admissions application provided by the specific school (or group of schools) that you are applying to. You can find this on the school’s admissions website.</a:t>
            </a:r>
          </a:p>
          <a:p>
            <a:pPr defTabSz="685800">
              <a:spcBef>
                <a:spcPts val="750"/>
              </a:spcBef>
              <a:defRPr/>
            </a:pPr>
            <a:r>
              <a:rPr lang="en-US" b="1" dirty="0">
                <a:latin typeface="Aptos" panose="020B0004020202020204" pitchFamily="34" charset="0"/>
                <a:cs typeface="Aharoni" panose="02010803020104030203" pitchFamily="2" charset="-79"/>
              </a:rPr>
              <a:t>COMMON APPLICATION: </a:t>
            </a:r>
            <a:r>
              <a:rPr lang="en-US" dirty="0">
                <a:latin typeface="Aptos" panose="020B0004020202020204" pitchFamily="34" charset="0"/>
                <a:cs typeface="Aharoni" panose="02010803020104030203" pitchFamily="2" charset="-79"/>
              </a:rPr>
              <a:t>one of the most popular college admission applications. Appy to multiple schools using one application. ​</a:t>
            </a:r>
          </a:p>
          <a:p>
            <a:pPr lvl="1" defTabSz="685800">
              <a:spcBef>
                <a:spcPts val="750"/>
              </a:spcBef>
              <a:defRPr/>
            </a:pPr>
            <a:r>
              <a:rPr lang="en-US" dirty="0">
                <a:latin typeface="Aptos" panose="020B0004020202020204" pitchFamily="34" charset="0"/>
                <a:cs typeface="Aharoni" panose="02010803020104030203" pitchFamily="2" charset="-79"/>
              </a:rPr>
              <a:t>Create an account at </a:t>
            </a:r>
            <a:r>
              <a:rPr lang="en-US" dirty="0" err="1">
                <a:latin typeface="Aptos" panose="020B0004020202020204" pitchFamily="34" charset="0"/>
                <a:cs typeface="Aharoni" panose="02010803020104030203" pitchFamily="2" charset="-79"/>
              </a:rPr>
              <a:t>commonapp.org</a:t>
            </a:r>
            <a:endParaRPr lang="en-US" dirty="0">
              <a:latin typeface="Aptos" panose="020B00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1026" name="Picture 2">
            <a:extLst>
              <a:ext uri="{FF2B5EF4-FFF2-40B4-BE49-F238E27FC236}">
                <a16:creationId xmlns:a16="http://schemas.microsoft.com/office/drawing/2014/main" id="{EFD776C8-D049-8962-2D1F-66405AD0C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82747"/>
            <a:ext cx="3733298" cy="4537494"/>
          </a:xfrm>
          <a:prstGeom prst="rect">
            <a:avLst/>
          </a:prstGeom>
          <a:noFill/>
          <a:extLst>
            <a:ext uri="{909E8E84-426E-40DD-AFC4-6F175D3DCCD1}">
              <a14:hiddenFill xmlns:a14="http://schemas.microsoft.com/office/drawing/2010/main">
                <a:solidFill>
                  <a:srgbClr val="FFFFFF"/>
                </a:solidFill>
              </a14:hiddenFill>
            </a:ext>
          </a:extLst>
        </p:spPr>
      </p:pic>
      <p:sp>
        <p:nvSpPr>
          <p:cNvPr id="6" name="Donut 8">
            <a:extLst>
              <a:ext uri="{FF2B5EF4-FFF2-40B4-BE49-F238E27FC236}">
                <a16:creationId xmlns:a16="http://schemas.microsoft.com/office/drawing/2014/main" id="{54DA6725-27A8-062E-2859-B4FFF15E57D2}"/>
              </a:ext>
            </a:extLst>
          </p:cNvPr>
          <p:cNvSpPr/>
          <p:nvPr/>
        </p:nvSpPr>
        <p:spPr>
          <a:xfrm>
            <a:off x="7011080" y="4522220"/>
            <a:ext cx="1529071" cy="369552"/>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12213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hat and cape&#10;&#10;Description automatically generated">
            <a:extLst>
              <a:ext uri="{FF2B5EF4-FFF2-40B4-BE49-F238E27FC236}">
                <a16:creationId xmlns:a16="http://schemas.microsoft.com/office/drawing/2014/main" id="{551FC104-77A6-7355-759E-5CB4F32ABD76}"/>
              </a:ext>
            </a:extLst>
          </p:cNvPr>
          <p:cNvPicPr>
            <a:picLocks noChangeAspect="1"/>
          </p:cNvPicPr>
          <p:nvPr/>
        </p:nvPicPr>
        <p:blipFill rotWithShape="1">
          <a:blip r:embed="rId2"/>
          <a:srcRect r="45478"/>
          <a:stretch/>
        </p:blipFill>
        <p:spPr>
          <a:xfrm>
            <a:off x="11504680" y="4779629"/>
            <a:ext cx="687320" cy="1260628"/>
          </a:xfrm>
          <a:prstGeom prst="rect">
            <a:avLst/>
          </a:prstGeom>
        </p:spPr>
      </p:pic>
      <p:sp>
        <p:nvSpPr>
          <p:cNvPr id="10" name="Oval 9">
            <a:extLst>
              <a:ext uri="{FF2B5EF4-FFF2-40B4-BE49-F238E27FC236}">
                <a16:creationId xmlns:a16="http://schemas.microsoft.com/office/drawing/2014/main" id="{E7FA14DE-BCA4-A0EE-5C7B-9DDCDA72953D}"/>
              </a:ext>
            </a:extLst>
          </p:cNvPr>
          <p:cNvSpPr/>
          <p:nvPr/>
        </p:nvSpPr>
        <p:spPr>
          <a:xfrm>
            <a:off x="10156674" y="678318"/>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15287" y="5965591"/>
            <a:ext cx="11561425"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2851" y="410438"/>
            <a:ext cx="7681703" cy="1268984"/>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THE COMMON APP</a:t>
            </a:r>
            <a:endParaRPr lang="en-US" sz="7200"/>
          </a:p>
        </p:txBody>
      </p:sp>
      <p:sp>
        <p:nvSpPr>
          <p:cNvPr id="7" name="Content Placeholder 6">
            <a:extLst>
              <a:ext uri="{FF2B5EF4-FFF2-40B4-BE49-F238E27FC236}">
                <a16:creationId xmlns:a16="http://schemas.microsoft.com/office/drawing/2014/main" id="{AF7DA9EF-3EBC-0EA1-D8FE-4551B11C1276}"/>
              </a:ext>
            </a:extLst>
          </p:cNvPr>
          <p:cNvSpPr>
            <a:spLocks noGrp="1"/>
          </p:cNvSpPr>
          <p:nvPr>
            <p:ph sz="half" idx="1"/>
          </p:nvPr>
        </p:nvSpPr>
        <p:spPr>
          <a:xfrm>
            <a:off x="562851" y="1679422"/>
            <a:ext cx="4699262" cy="4768139"/>
          </a:xfrm>
          <a:prstGeom prst="roundRect">
            <a:avLst/>
          </a:prstGeom>
          <a:solidFill>
            <a:schemeClr val="bg2">
              <a:lumMod val="40000"/>
              <a:lumOff val="60000"/>
            </a:schemeClr>
          </a:solidFill>
        </p:spPr>
        <p:txBody>
          <a:bodyPr>
            <a:normAutofit fontScale="92500" lnSpcReduction="20000"/>
          </a:bodyPr>
          <a:lstStyle/>
          <a:p>
            <a:pPr algn="l" rtl="0" fontAlgn="base">
              <a:buFont typeface="Arial" panose="020B0604020202020204" pitchFamily="34" charset="0"/>
              <a:buChar char="•"/>
            </a:pPr>
            <a:r>
              <a:rPr lang="en-US" b="1" i="0" u="none" strike="noStrike" dirty="0">
                <a:effectLst/>
                <a:latin typeface="Aptos" panose="020B0004020202020204" pitchFamily="34" charset="0"/>
                <a:cs typeface="Aharoni" panose="02010803020104030203" pitchFamily="2" charset="-79"/>
              </a:rPr>
              <a:t>DASHBOARD</a:t>
            </a:r>
            <a:r>
              <a:rPr lang="en-US" b="1" i="0" u="none" strike="noStrike" dirty="0">
                <a:effectLst/>
                <a:latin typeface="Aptos" panose="020B0004020202020204" pitchFamily="34" charset="0"/>
              </a:rPr>
              <a:t>:</a:t>
            </a:r>
            <a:r>
              <a:rPr lang="en-US" b="0" i="0" u="none" strike="noStrike" dirty="0">
                <a:effectLst/>
                <a:latin typeface="Aptos" panose="020B0004020202020204" pitchFamily="34" charset="0"/>
              </a:rPr>
              <a:t> summary of your applications</a:t>
            </a:r>
            <a:r>
              <a:rPr lang="en-US" b="0" i="0" dirty="0">
                <a:effectLst/>
                <a:latin typeface="Aptos" panose="020B0004020202020204" pitchFamily="34" charset="0"/>
              </a:rPr>
              <a:t>​.</a:t>
            </a:r>
          </a:p>
          <a:p>
            <a:pPr algn="l" rtl="0" fontAlgn="base">
              <a:buFont typeface="Arial" panose="020B0604020202020204" pitchFamily="34" charset="0"/>
              <a:buChar char="•"/>
            </a:pPr>
            <a:r>
              <a:rPr lang="en-US" b="1" i="0" u="none" strike="noStrike" dirty="0">
                <a:effectLst/>
                <a:latin typeface="Aptos" panose="020B0004020202020204" pitchFamily="34" charset="0"/>
                <a:cs typeface="Aharoni" panose="02010803020104030203" pitchFamily="2" charset="-79"/>
              </a:rPr>
              <a:t>MY COLLEGES: </a:t>
            </a:r>
            <a:r>
              <a:rPr lang="en-US" b="0" i="0" u="none" strike="noStrike" dirty="0">
                <a:effectLst/>
                <a:latin typeface="Aptos" panose="020B0004020202020204" pitchFamily="34" charset="0"/>
              </a:rPr>
              <a:t>your college applications. Every school may have different questions, supplements, or other requirements. This is where you will find that. You can submit different colleges at different times.</a:t>
            </a:r>
            <a:r>
              <a:rPr lang="en-US" b="0" i="0" dirty="0">
                <a:effectLst/>
                <a:latin typeface="Aptos" panose="020B0004020202020204" pitchFamily="34" charset="0"/>
              </a:rPr>
              <a:t>​</a:t>
            </a:r>
          </a:p>
          <a:p>
            <a:pPr algn="l" rtl="0" fontAlgn="base">
              <a:buFont typeface="Arial" panose="020B0604020202020204" pitchFamily="34" charset="0"/>
              <a:buChar char="•"/>
            </a:pPr>
            <a:r>
              <a:rPr lang="en-US" b="1" i="0" u="none" strike="noStrike" dirty="0">
                <a:effectLst/>
                <a:latin typeface="Aptos" panose="020B0004020202020204" pitchFamily="34" charset="0"/>
                <a:cs typeface="Aharoni" panose="02010803020104030203" pitchFamily="2" charset="-79"/>
              </a:rPr>
              <a:t>COMMON APP: </a:t>
            </a:r>
            <a:r>
              <a:rPr lang="en-US" b="0" i="0" u="none" strike="noStrike" dirty="0">
                <a:effectLst/>
                <a:latin typeface="Aptos" panose="020B0004020202020204" pitchFamily="34" charset="0"/>
              </a:rPr>
              <a:t>general information that every school will require. You can edi</a:t>
            </a:r>
            <a:r>
              <a:rPr lang="en-US" dirty="0">
                <a:latin typeface="Aptos" panose="020B0004020202020204" pitchFamily="34" charset="0"/>
              </a:rPr>
              <a:t>t this at any time.</a:t>
            </a:r>
            <a:endParaRPr lang="en-US" b="0" i="0" dirty="0">
              <a:effectLst/>
              <a:latin typeface="Aptos" panose="020B0004020202020204" pitchFamily="34" charset="0"/>
            </a:endParaRPr>
          </a:p>
          <a:p>
            <a:endParaRPr lang="en-US" dirty="0"/>
          </a:p>
        </p:txBody>
      </p:sp>
      <p:pic>
        <p:nvPicPr>
          <p:cNvPr id="2054" name="Picture 6">
            <a:extLst>
              <a:ext uri="{FF2B5EF4-FFF2-40B4-BE49-F238E27FC236}">
                <a16:creationId xmlns:a16="http://schemas.microsoft.com/office/drawing/2014/main" id="{F858A583-5B72-C5B9-BA1D-508F7FB18CA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62597" y="1442517"/>
            <a:ext cx="4859041" cy="502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034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hat and cape&#10;&#10;Description automatically generated">
            <a:extLst>
              <a:ext uri="{FF2B5EF4-FFF2-40B4-BE49-F238E27FC236}">
                <a16:creationId xmlns:a16="http://schemas.microsoft.com/office/drawing/2014/main" id="{551FC104-77A6-7355-759E-5CB4F32ABD76}"/>
              </a:ext>
            </a:extLst>
          </p:cNvPr>
          <p:cNvPicPr>
            <a:picLocks noChangeAspect="1"/>
          </p:cNvPicPr>
          <p:nvPr/>
        </p:nvPicPr>
        <p:blipFill rotWithShape="1">
          <a:blip r:embed="rId2"/>
          <a:srcRect r="45478"/>
          <a:stretch/>
        </p:blipFill>
        <p:spPr>
          <a:xfrm>
            <a:off x="11504680" y="4779629"/>
            <a:ext cx="687320" cy="1260628"/>
          </a:xfrm>
          <a:prstGeom prst="rect">
            <a:avLst/>
          </a:prstGeom>
        </p:spPr>
      </p:pic>
      <p:sp>
        <p:nvSpPr>
          <p:cNvPr id="10" name="Oval 9">
            <a:extLst>
              <a:ext uri="{FF2B5EF4-FFF2-40B4-BE49-F238E27FC236}">
                <a16:creationId xmlns:a16="http://schemas.microsoft.com/office/drawing/2014/main" id="{E7FA14DE-BCA4-A0EE-5C7B-9DDCDA72953D}"/>
              </a:ext>
            </a:extLst>
          </p:cNvPr>
          <p:cNvSpPr/>
          <p:nvPr/>
        </p:nvSpPr>
        <p:spPr>
          <a:xfrm>
            <a:off x="10156674" y="678318"/>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15287" y="5965591"/>
            <a:ext cx="11561425"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2851" y="410438"/>
            <a:ext cx="7681703" cy="1268984"/>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THE COMMON APP</a:t>
            </a:r>
            <a:endParaRPr lang="en-US" sz="7200"/>
          </a:p>
        </p:txBody>
      </p:sp>
      <p:sp>
        <p:nvSpPr>
          <p:cNvPr id="7" name="Content Placeholder 6">
            <a:extLst>
              <a:ext uri="{FF2B5EF4-FFF2-40B4-BE49-F238E27FC236}">
                <a16:creationId xmlns:a16="http://schemas.microsoft.com/office/drawing/2014/main" id="{AF7DA9EF-3EBC-0EA1-D8FE-4551B11C1276}"/>
              </a:ext>
            </a:extLst>
          </p:cNvPr>
          <p:cNvSpPr>
            <a:spLocks noGrp="1"/>
          </p:cNvSpPr>
          <p:nvPr>
            <p:ph sz="half" idx="1"/>
          </p:nvPr>
        </p:nvSpPr>
        <p:spPr>
          <a:xfrm>
            <a:off x="562851" y="2040018"/>
            <a:ext cx="4699262" cy="3832857"/>
          </a:xfrm>
          <a:prstGeom prst="roundRect">
            <a:avLst/>
          </a:prstGeom>
          <a:solidFill>
            <a:schemeClr val="bg2">
              <a:lumMod val="40000"/>
              <a:lumOff val="60000"/>
            </a:schemeClr>
          </a:solidFill>
        </p:spPr>
        <p:txBody>
          <a:bodyPr>
            <a:normAutofit/>
          </a:bodyPr>
          <a:lstStyle/>
          <a:p>
            <a:pPr marL="0" indent="0" algn="l" rtl="0" fontAlgn="base">
              <a:buNone/>
            </a:pPr>
            <a:r>
              <a:rPr lang="en-US" b="1" i="0" u="none" strike="noStrike" dirty="0">
                <a:effectLst/>
                <a:latin typeface="Aptos" panose="020B0004020202020204" pitchFamily="34" charset="0"/>
                <a:cs typeface="Aharoni" panose="02010803020104030203" pitchFamily="2" charset="-79"/>
              </a:rPr>
              <a:t>PROFILE SECTION:</a:t>
            </a:r>
            <a:endParaRPr lang="en-US" b="0" i="0" dirty="0">
              <a:effectLst/>
              <a:latin typeface="Aptos" panose="020B0004020202020204" pitchFamily="34" charset="0"/>
            </a:endParaRPr>
          </a:p>
          <a:p>
            <a:r>
              <a:rPr lang="en-US" dirty="0">
                <a:latin typeface="Aptos" panose="020B0004020202020204" pitchFamily="34" charset="0"/>
              </a:rPr>
              <a:t>Each part of the common app profile is up-front and easy. ​</a:t>
            </a:r>
          </a:p>
          <a:p>
            <a:r>
              <a:rPr lang="en-US" dirty="0">
                <a:latin typeface="Aptos" panose="020B0004020202020204" pitchFamily="34" charset="0"/>
              </a:rPr>
              <a:t>Not all of it is required as you will see by the red asterisk.</a:t>
            </a:r>
          </a:p>
          <a:p>
            <a:r>
              <a:rPr lang="en-US" dirty="0">
                <a:latin typeface="Aptos" panose="020B0004020202020204" pitchFamily="34" charset="0"/>
              </a:rPr>
              <a:t> If you feel uncomfortable answering something that is optional, you may omit it.</a:t>
            </a:r>
          </a:p>
        </p:txBody>
      </p:sp>
      <p:pic>
        <p:nvPicPr>
          <p:cNvPr id="3074" name="Picture 2">
            <a:extLst>
              <a:ext uri="{FF2B5EF4-FFF2-40B4-BE49-F238E27FC236}">
                <a16:creationId xmlns:a16="http://schemas.microsoft.com/office/drawing/2014/main" id="{2E0587CA-C10C-0B04-75BC-CB13725BB66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36579" y="1728033"/>
            <a:ext cx="5444865" cy="418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961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12" name="Oval 11">
            <a:extLst>
              <a:ext uri="{FF2B5EF4-FFF2-40B4-BE49-F238E27FC236}">
                <a16:creationId xmlns:a16="http://schemas.microsoft.com/office/drawing/2014/main" id="{43988521-00BD-BCBD-7380-5825F734873F}"/>
              </a:ext>
            </a:extLst>
          </p:cNvPr>
          <p:cNvSpPr/>
          <p:nvPr/>
        </p:nvSpPr>
        <p:spPr>
          <a:xfrm>
            <a:off x="8790317" y="770890"/>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0C727B9-22FA-EDF3-8456-C59562ADB429}"/>
              </a:ext>
            </a:extLst>
          </p:cNvPr>
          <p:cNvSpPr txBox="1"/>
          <p:nvPr/>
        </p:nvSpPr>
        <p:spPr>
          <a:xfrm>
            <a:off x="0" y="141341"/>
            <a:ext cx="9208961" cy="1200329"/>
          </a:xfrm>
          <a:prstGeom prst="rect">
            <a:avLst/>
          </a:prstGeom>
          <a:noFill/>
        </p:spPr>
        <p:txBody>
          <a:bodyPr wrap="square">
            <a:spAutoFit/>
          </a:bodyPr>
          <a:lstStyle/>
          <a:p>
            <a:pPr algn="ctr"/>
            <a:r>
              <a:rPr lang="en-US" sz="7200" dirty="0">
                <a:ln w="38100">
                  <a:solidFill>
                    <a:schemeClr val="accent1"/>
                  </a:solidFill>
                  <a:prstDash val="solid"/>
                </a:ln>
                <a:solidFill>
                  <a:schemeClr val="bg2">
                    <a:lumMod val="20000"/>
                    <a:lumOff val="80000"/>
                  </a:schemeClr>
                </a:solidFill>
                <a:latin typeface="Jumble" panose="02000503000000020004" pitchFamily="2" charset="0"/>
              </a:rPr>
              <a:t>COUNSELORS</a:t>
            </a:r>
            <a:endParaRPr lang="en-US" sz="7200" dirty="0"/>
          </a:p>
        </p:txBody>
      </p:sp>
      <p:pic>
        <p:nvPicPr>
          <p:cNvPr id="9" name="Picture 8" descr="A close-up of a person&#10;&#10;Description automatically generated">
            <a:extLst>
              <a:ext uri="{FF2B5EF4-FFF2-40B4-BE49-F238E27FC236}">
                <a16:creationId xmlns:a16="http://schemas.microsoft.com/office/drawing/2014/main" id="{6DEDE761-52D9-2E4F-2F2C-EE5E4DCB6783}"/>
              </a:ext>
            </a:extLst>
          </p:cNvPr>
          <p:cNvPicPr>
            <a:picLocks noChangeAspect="1"/>
          </p:cNvPicPr>
          <p:nvPr/>
        </p:nvPicPr>
        <p:blipFill>
          <a:blip r:embed="rId3"/>
          <a:stretch>
            <a:fillRect/>
          </a:stretch>
        </p:blipFill>
        <p:spPr>
          <a:xfrm>
            <a:off x="7106825" y="3989944"/>
            <a:ext cx="2704780" cy="2261374"/>
          </a:xfrm>
          <a:prstGeom prst="rect">
            <a:avLst/>
          </a:prstGeom>
        </p:spPr>
      </p:pic>
      <p:pic>
        <p:nvPicPr>
          <p:cNvPr id="11" name="Picture 10" descr="A person with dark hair wearing a yellow shirt&#10;&#10;Description automatically generated">
            <a:extLst>
              <a:ext uri="{FF2B5EF4-FFF2-40B4-BE49-F238E27FC236}">
                <a16:creationId xmlns:a16="http://schemas.microsoft.com/office/drawing/2014/main" id="{CBA4BD55-0B7E-3181-01B4-0A1BD038932A}"/>
              </a:ext>
            </a:extLst>
          </p:cNvPr>
          <p:cNvPicPr>
            <a:picLocks noChangeAspect="1"/>
          </p:cNvPicPr>
          <p:nvPr/>
        </p:nvPicPr>
        <p:blipFill>
          <a:blip r:embed="rId4"/>
          <a:stretch>
            <a:fillRect/>
          </a:stretch>
        </p:blipFill>
        <p:spPr>
          <a:xfrm>
            <a:off x="403413" y="3992765"/>
            <a:ext cx="2928567" cy="2267988"/>
          </a:xfrm>
          <a:prstGeom prst="rect">
            <a:avLst/>
          </a:prstGeom>
        </p:spPr>
      </p:pic>
      <p:pic>
        <p:nvPicPr>
          <p:cNvPr id="14" name="Picture 13" descr="A close-up of a person&#10;&#10;Description automatically generated">
            <a:extLst>
              <a:ext uri="{FF2B5EF4-FFF2-40B4-BE49-F238E27FC236}">
                <a16:creationId xmlns:a16="http://schemas.microsoft.com/office/drawing/2014/main" id="{3E8D3C4E-A0C5-E508-E9AA-E491F3D24244}"/>
              </a:ext>
            </a:extLst>
          </p:cNvPr>
          <p:cNvPicPr>
            <a:picLocks noChangeAspect="1"/>
          </p:cNvPicPr>
          <p:nvPr/>
        </p:nvPicPr>
        <p:blipFill>
          <a:blip r:embed="rId5"/>
          <a:stretch>
            <a:fillRect/>
          </a:stretch>
        </p:blipFill>
        <p:spPr>
          <a:xfrm>
            <a:off x="3626581" y="1284583"/>
            <a:ext cx="2785376" cy="2174736"/>
          </a:xfrm>
          <a:prstGeom prst="rect">
            <a:avLst/>
          </a:prstGeom>
        </p:spPr>
      </p:pic>
      <p:pic>
        <p:nvPicPr>
          <p:cNvPr id="16" name="Picture 15" descr="A person with long hair smiling&#10;&#10;Description automatically generated">
            <a:extLst>
              <a:ext uri="{FF2B5EF4-FFF2-40B4-BE49-F238E27FC236}">
                <a16:creationId xmlns:a16="http://schemas.microsoft.com/office/drawing/2014/main" id="{CDFA233C-8198-C5BF-FD8A-F605CA59C0CA}"/>
              </a:ext>
            </a:extLst>
          </p:cNvPr>
          <p:cNvPicPr>
            <a:picLocks noChangeAspect="1"/>
          </p:cNvPicPr>
          <p:nvPr/>
        </p:nvPicPr>
        <p:blipFill>
          <a:blip r:embed="rId6"/>
          <a:stretch>
            <a:fillRect/>
          </a:stretch>
        </p:blipFill>
        <p:spPr>
          <a:xfrm>
            <a:off x="3781036" y="3980729"/>
            <a:ext cx="2561477" cy="2250995"/>
          </a:xfrm>
          <a:prstGeom prst="rect">
            <a:avLst/>
          </a:prstGeom>
        </p:spPr>
      </p:pic>
      <p:pic>
        <p:nvPicPr>
          <p:cNvPr id="18" name="Picture 17" descr="A person with long brown hair&#10;&#10;Description automatically generated">
            <a:extLst>
              <a:ext uri="{FF2B5EF4-FFF2-40B4-BE49-F238E27FC236}">
                <a16:creationId xmlns:a16="http://schemas.microsoft.com/office/drawing/2014/main" id="{062B1730-1497-B505-8271-2CDFB0CF5D82}"/>
              </a:ext>
            </a:extLst>
          </p:cNvPr>
          <p:cNvPicPr>
            <a:picLocks noChangeAspect="1"/>
          </p:cNvPicPr>
          <p:nvPr/>
        </p:nvPicPr>
        <p:blipFill>
          <a:blip r:embed="rId7"/>
          <a:stretch>
            <a:fillRect/>
          </a:stretch>
        </p:blipFill>
        <p:spPr>
          <a:xfrm>
            <a:off x="7084303" y="1249015"/>
            <a:ext cx="2490828" cy="2337882"/>
          </a:xfrm>
          <a:prstGeom prst="rect">
            <a:avLst/>
          </a:prstGeom>
        </p:spPr>
      </p:pic>
      <p:pic>
        <p:nvPicPr>
          <p:cNvPr id="22" name="Picture 21" descr="A person smiling for a picture&#10;&#10;Description automatically generated">
            <a:extLst>
              <a:ext uri="{FF2B5EF4-FFF2-40B4-BE49-F238E27FC236}">
                <a16:creationId xmlns:a16="http://schemas.microsoft.com/office/drawing/2014/main" id="{E56AD08B-ADF7-7D78-1425-A82C2439BE53}"/>
              </a:ext>
            </a:extLst>
          </p:cNvPr>
          <p:cNvPicPr>
            <a:picLocks noChangeAspect="1"/>
          </p:cNvPicPr>
          <p:nvPr/>
        </p:nvPicPr>
        <p:blipFill>
          <a:blip r:embed="rId8"/>
          <a:stretch>
            <a:fillRect/>
          </a:stretch>
        </p:blipFill>
        <p:spPr>
          <a:xfrm>
            <a:off x="403413" y="1200328"/>
            <a:ext cx="2490828" cy="2309870"/>
          </a:xfrm>
          <a:prstGeom prst="rect">
            <a:avLst/>
          </a:prstGeom>
        </p:spPr>
      </p:pic>
      <p:sp>
        <p:nvSpPr>
          <p:cNvPr id="24" name="TextBox 23">
            <a:extLst>
              <a:ext uri="{FF2B5EF4-FFF2-40B4-BE49-F238E27FC236}">
                <a16:creationId xmlns:a16="http://schemas.microsoft.com/office/drawing/2014/main" id="{7DA58479-360C-9AE3-9494-319A34B3E02D}"/>
              </a:ext>
            </a:extLst>
          </p:cNvPr>
          <p:cNvSpPr txBox="1"/>
          <p:nvPr/>
        </p:nvSpPr>
        <p:spPr>
          <a:xfrm>
            <a:off x="863307" y="3402231"/>
            <a:ext cx="1647610" cy="369332"/>
          </a:xfrm>
          <a:prstGeom prst="rect">
            <a:avLst/>
          </a:prstGeom>
          <a:noFill/>
        </p:spPr>
        <p:txBody>
          <a:bodyPr wrap="square">
            <a:spAutoFit/>
          </a:bodyPr>
          <a:lstStyle/>
          <a:p>
            <a:pPr algn="ctr"/>
            <a:r>
              <a:rPr lang="en-US" dirty="0">
                <a:latin typeface="Aptos" panose="020B0004020202020204" pitchFamily="34" charset="0"/>
              </a:rPr>
              <a:t>Mr. Sepulveda</a:t>
            </a:r>
          </a:p>
        </p:txBody>
      </p:sp>
      <p:sp>
        <p:nvSpPr>
          <p:cNvPr id="28" name="TextBox 27">
            <a:extLst>
              <a:ext uri="{FF2B5EF4-FFF2-40B4-BE49-F238E27FC236}">
                <a16:creationId xmlns:a16="http://schemas.microsoft.com/office/drawing/2014/main" id="{ED4E539A-810E-029E-4B95-7ABBE0D7A7D7}"/>
              </a:ext>
            </a:extLst>
          </p:cNvPr>
          <p:cNvSpPr txBox="1"/>
          <p:nvPr/>
        </p:nvSpPr>
        <p:spPr>
          <a:xfrm>
            <a:off x="3415013" y="3428737"/>
            <a:ext cx="3293524" cy="369332"/>
          </a:xfrm>
          <a:prstGeom prst="rect">
            <a:avLst/>
          </a:prstGeom>
          <a:noFill/>
        </p:spPr>
        <p:txBody>
          <a:bodyPr wrap="square">
            <a:spAutoFit/>
          </a:bodyPr>
          <a:lstStyle/>
          <a:p>
            <a:pPr algn="ctr"/>
            <a:r>
              <a:rPr lang="en-US" dirty="0">
                <a:latin typeface="Aptos" panose="020B0004020202020204" pitchFamily="34" charset="0"/>
              </a:rPr>
              <a:t>Ms. </a:t>
            </a:r>
            <a:r>
              <a:rPr lang="en-US" dirty="0" err="1">
                <a:latin typeface="Aptos" panose="020B0004020202020204" pitchFamily="34" charset="0"/>
              </a:rPr>
              <a:t>Kurzner</a:t>
            </a:r>
            <a:endParaRPr lang="en-US" dirty="0">
              <a:latin typeface="Aptos" panose="020B0004020202020204" pitchFamily="34" charset="0"/>
            </a:endParaRPr>
          </a:p>
        </p:txBody>
      </p:sp>
      <p:sp>
        <p:nvSpPr>
          <p:cNvPr id="29" name="TextBox 28">
            <a:extLst>
              <a:ext uri="{FF2B5EF4-FFF2-40B4-BE49-F238E27FC236}">
                <a16:creationId xmlns:a16="http://schemas.microsoft.com/office/drawing/2014/main" id="{C02F084F-6B32-FAAF-5EEA-C426B83A3657}"/>
              </a:ext>
            </a:extLst>
          </p:cNvPr>
          <p:cNvSpPr txBox="1"/>
          <p:nvPr/>
        </p:nvSpPr>
        <p:spPr>
          <a:xfrm>
            <a:off x="6978414" y="3523141"/>
            <a:ext cx="3293524" cy="369332"/>
          </a:xfrm>
          <a:prstGeom prst="rect">
            <a:avLst/>
          </a:prstGeom>
          <a:noFill/>
        </p:spPr>
        <p:txBody>
          <a:bodyPr wrap="square">
            <a:spAutoFit/>
          </a:bodyPr>
          <a:lstStyle/>
          <a:p>
            <a:pPr algn="ctr"/>
            <a:r>
              <a:rPr lang="en-US" dirty="0">
                <a:latin typeface="Aptos" panose="020B0004020202020204" pitchFamily="34" charset="0"/>
              </a:rPr>
              <a:t>Ms. Pedroso</a:t>
            </a:r>
          </a:p>
        </p:txBody>
      </p:sp>
      <p:sp>
        <p:nvSpPr>
          <p:cNvPr id="30" name="TextBox 29">
            <a:extLst>
              <a:ext uri="{FF2B5EF4-FFF2-40B4-BE49-F238E27FC236}">
                <a16:creationId xmlns:a16="http://schemas.microsoft.com/office/drawing/2014/main" id="{8A72D4E6-C96B-5579-87D0-BC4451806DB9}"/>
              </a:ext>
            </a:extLst>
          </p:cNvPr>
          <p:cNvSpPr txBox="1"/>
          <p:nvPr/>
        </p:nvSpPr>
        <p:spPr>
          <a:xfrm>
            <a:off x="220934" y="6185392"/>
            <a:ext cx="3293524" cy="369332"/>
          </a:xfrm>
          <a:prstGeom prst="rect">
            <a:avLst/>
          </a:prstGeom>
          <a:noFill/>
        </p:spPr>
        <p:txBody>
          <a:bodyPr wrap="square">
            <a:spAutoFit/>
          </a:bodyPr>
          <a:lstStyle/>
          <a:p>
            <a:pPr algn="ctr"/>
            <a:r>
              <a:rPr lang="en-US" dirty="0">
                <a:latin typeface="Aptos" panose="020B0004020202020204" pitchFamily="34" charset="0"/>
              </a:rPr>
              <a:t>Ms. </a:t>
            </a:r>
            <a:r>
              <a:rPr lang="en-US" dirty="0" err="1">
                <a:latin typeface="Aptos" panose="020B0004020202020204" pitchFamily="34" charset="0"/>
              </a:rPr>
              <a:t>Bergouignan</a:t>
            </a:r>
            <a:endParaRPr lang="en-US" dirty="0">
              <a:latin typeface="Aptos" panose="020B0004020202020204" pitchFamily="34" charset="0"/>
            </a:endParaRPr>
          </a:p>
        </p:txBody>
      </p:sp>
      <p:sp>
        <p:nvSpPr>
          <p:cNvPr id="31" name="TextBox 30">
            <a:extLst>
              <a:ext uri="{FF2B5EF4-FFF2-40B4-BE49-F238E27FC236}">
                <a16:creationId xmlns:a16="http://schemas.microsoft.com/office/drawing/2014/main" id="{CA06A766-405D-5CD0-7A9E-218942FBDAF1}"/>
              </a:ext>
            </a:extLst>
          </p:cNvPr>
          <p:cNvSpPr txBox="1"/>
          <p:nvPr/>
        </p:nvSpPr>
        <p:spPr>
          <a:xfrm>
            <a:off x="3514458" y="6235028"/>
            <a:ext cx="3293524" cy="369332"/>
          </a:xfrm>
          <a:prstGeom prst="rect">
            <a:avLst/>
          </a:prstGeom>
          <a:noFill/>
        </p:spPr>
        <p:txBody>
          <a:bodyPr wrap="square">
            <a:spAutoFit/>
          </a:bodyPr>
          <a:lstStyle/>
          <a:p>
            <a:pPr algn="ctr"/>
            <a:r>
              <a:rPr lang="en-US" dirty="0">
                <a:latin typeface="Aptos" panose="020B0004020202020204" pitchFamily="34" charset="0"/>
              </a:rPr>
              <a:t>Ms. </a:t>
            </a:r>
            <a:r>
              <a:rPr lang="en-US" dirty="0" err="1">
                <a:latin typeface="Aptos" panose="020B0004020202020204" pitchFamily="34" charset="0"/>
              </a:rPr>
              <a:t>Lezcano</a:t>
            </a:r>
            <a:endParaRPr lang="en-US" dirty="0">
              <a:latin typeface="Aptos" panose="020B0004020202020204" pitchFamily="34" charset="0"/>
            </a:endParaRPr>
          </a:p>
        </p:txBody>
      </p:sp>
      <p:sp>
        <p:nvSpPr>
          <p:cNvPr id="32" name="TextBox 31">
            <a:extLst>
              <a:ext uri="{FF2B5EF4-FFF2-40B4-BE49-F238E27FC236}">
                <a16:creationId xmlns:a16="http://schemas.microsoft.com/office/drawing/2014/main" id="{0DBB884E-46B3-D75D-308F-35A14F157116}"/>
              </a:ext>
            </a:extLst>
          </p:cNvPr>
          <p:cNvSpPr txBox="1"/>
          <p:nvPr/>
        </p:nvSpPr>
        <p:spPr>
          <a:xfrm>
            <a:off x="6968795" y="6262896"/>
            <a:ext cx="3293524" cy="369332"/>
          </a:xfrm>
          <a:prstGeom prst="rect">
            <a:avLst/>
          </a:prstGeom>
          <a:noFill/>
        </p:spPr>
        <p:txBody>
          <a:bodyPr wrap="square">
            <a:spAutoFit/>
          </a:bodyPr>
          <a:lstStyle/>
          <a:p>
            <a:pPr algn="ctr"/>
            <a:r>
              <a:rPr lang="en-US" dirty="0">
                <a:latin typeface="Aptos" panose="020B0004020202020204" pitchFamily="34" charset="0"/>
              </a:rPr>
              <a:t>Ms. </a:t>
            </a:r>
            <a:r>
              <a:rPr lang="en-US" dirty="0" err="1">
                <a:latin typeface="Aptos" panose="020B0004020202020204" pitchFamily="34" charset="0"/>
              </a:rPr>
              <a:t>Collado</a:t>
            </a:r>
            <a:endParaRPr lang="en-US" dirty="0">
              <a:latin typeface="Aptos" panose="020B0004020202020204" pitchFamily="34" charset="0"/>
            </a:endParaRPr>
          </a:p>
        </p:txBody>
      </p:sp>
    </p:spTree>
    <p:extLst>
      <p:ext uri="{BB962C8B-B14F-4D97-AF65-F5344CB8AC3E}">
        <p14:creationId xmlns:p14="http://schemas.microsoft.com/office/powerpoint/2010/main" val="3584847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hat and cape&#10;&#10;Description automatically generated">
            <a:extLst>
              <a:ext uri="{FF2B5EF4-FFF2-40B4-BE49-F238E27FC236}">
                <a16:creationId xmlns:a16="http://schemas.microsoft.com/office/drawing/2014/main" id="{551FC104-77A6-7355-759E-5CB4F32ABD76}"/>
              </a:ext>
            </a:extLst>
          </p:cNvPr>
          <p:cNvPicPr>
            <a:picLocks noChangeAspect="1"/>
          </p:cNvPicPr>
          <p:nvPr/>
        </p:nvPicPr>
        <p:blipFill rotWithShape="1">
          <a:blip r:embed="rId2"/>
          <a:srcRect r="45478"/>
          <a:stretch/>
        </p:blipFill>
        <p:spPr>
          <a:xfrm>
            <a:off x="11504680" y="4779629"/>
            <a:ext cx="687320" cy="1260628"/>
          </a:xfrm>
          <a:prstGeom prst="rect">
            <a:avLst/>
          </a:prstGeom>
        </p:spPr>
      </p:pic>
      <p:sp>
        <p:nvSpPr>
          <p:cNvPr id="10" name="Oval 9">
            <a:extLst>
              <a:ext uri="{FF2B5EF4-FFF2-40B4-BE49-F238E27FC236}">
                <a16:creationId xmlns:a16="http://schemas.microsoft.com/office/drawing/2014/main" id="{E7FA14DE-BCA4-A0EE-5C7B-9DDCDA72953D}"/>
              </a:ext>
            </a:extLst>
          </p:cNvPr>
          <p:cNvSpPr/>
          <p:nvPr/>
        </p:nvSpPr>
        <p:spPr>
          <a:xfrm>
            <a:off x="10156674" y="678318"/>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15287" y="5965591"/>
            <a:ext cx="11561425"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2851" y="410438"/>
            <a:ext cx="7681703" cy="1268984"/>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THE COMMON APP</a:t>
            </a:r>
            <a:endParaRPr lang="en-US" sz="7200"/>
          </a:p>
        </p:txBody>
      </p:sp>
      <p:sp>
        <p:nvSpPr>
          <p:cNvPr id="7" name="Content Placeholder 6">
            <a:extLst>
              <a:ext uri="{FF2B5EF4-FFF2-40B4-BE49-F238E27FC236}">
                <a16:creationId xmlns:a16="http://schemas.microsoft.com/office/drawing/2014/main" id="{AF7DA9EF-3EBC-0EA1-D8FE-4551B11C1276}"/>
              </a:ext>
            </a:extLst>
          </p:cNvPr>
          <p:cNvSpPr>
            <a:spLocks noGrp="1"/>
          </p:cNvSpPr>
          <p:nvPr>
            <p:ph sz="half" idx="1"/>
          </p:nvPr>
        </p:nvSpPr>
        <p:spPr>
          <a:xfrm>
            <a:off x="562851" y="2040018"/>
            <a:ext cx="4699262" cy="3832857"/>
          </a:xfrm>
          <a:prstGeom prst="roundRect">
            <a:avLst/>
          </a:prstGeom>
          <a:solidFill>
            <a:schemeClr val="bg2">
              <a:lumMod val="40000"/>
              <a:lumOff val="60000"/>
            </a:schemeClr>
          </a:solidFill>
        </p:spPr>
        <p:txBody>
          <a:bodyPr>
            <a:normAutofit fontScale="92500"/>
          </a:bodyPr>
          <a:lstStyle/>
          <a:p>
            <a:pPr marL="0" indent="0" algn="l" rtl="0" fontAlgn="base">
              <a:buNone/>
            </a:pPr>
            <a:r>
              <a:rPr lang="en-US" b="1" dirty="0">
                <a:latin typeface="Aptos" panose="020B0004020202020204" pitchFamily="34" charset="0"/>
                <a:cs typeface="Aharoni" panose="02010803020104030203" pitchFamily="2" charset="-79"/>
              </a:rPr>
              <a:t>EDUCATION SECTION:</a:t>
            </a:r>
            <a:endParaRPr lang="en-US" b="0" i="0" dirty="0">
              <a:effectLst/>
              <a:latin typeface="Aptos" panose="020B0004020202020204" pitchFamily="34" charset="0"/>
            </a:endParaRPr>
          </a:p>
          <a:p>
            <a:r>
              <a:rPr lang="en-US" dirty="0">
                <a:latin typeface="Aptos" panose="020B0004020202020204" pitchFamily="34" charset="0"/>
              </a:rPr>
              <a:t>Answer questions about the school you are in currently (Gables), any other schools you may have attended including colleges (dual enrollment), senior year courses, any honors you may have received, and your career or education plans. </a:t>
            </a:r>
          </a:p>
        </p:txBody>
      </p:sp>
      <p:pic>
        <p:nvPicPr>
          <p:cNvPr id="4098" name="Picture 2">
            <a:extLst>
              <a:ext uri="{FF2B5EF4-FFF2-40B4-BE49-F238E27FC236}">
                <a16:creationId xmlns:a16="http://schemas.microsoft.com/office/drawing/2014/main" id="{AC9104D8-1521-C724-AE87-8A826488E33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5999" y="1522015"/>
            <a:ext cx="4631403" cy="474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616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hat and cape&#10;&#10;Description automatically generated">
            <a:extLst>
              <a:ext uri="{FF2B5EF4-FFF2-40B4-BE49-F238E27FC236}">
                <a16:creationId xmlns:a16="http://schemas.microsoft.com/office/drawing/2014/main" id="{551FC104-77A6-7355-759E-5CB4F32ABD76}"/>
              </a:ext>
            </a:extLst>
          </p:cNvPr>
          <p:cNvPicPr>
            <a:picLocks noChangeAspect="1"/>
          </p:cNvPicPr>
          <p:nvPr/>
        </p:nvPicPr>
        <p:blipFill rotWithShape="1">
          <a:blip r:embed="rId2"/>
          <a:srcRect r="45478"/>
          <a:stretch/>
        </p:blipFill>
        <p:spPr>
          <a:xfrm>
            <a:off x="11504680" y="4779629"/>
            <a:ext cx="687320" cy="1260628"/>
          </a:xfrm>
          <a:prstGeom prst="rect">
            <a:avLst/>
          </a:prstGeom>
        </p:spPr>
      </p:pic>
      <p:sp>
        <p:nvSpPr>
          <p:cNvPr id="10" name="Oval 9">
            <a:extLst>
              <a:ext uri="{FF2B5EF4-FFF2-40B4-BE49-F238E27FC236}">
                <a16:creationId xmlns:a16="http://schemas.microsoft.com/office/drawing/2014/main" id="{E7FA14DE-BCA4-A0EE-5C7B-9DDCDA72953D}"/>
              </a:ext>
            </a:extLst>
          </p:cNvPr>
          <p:cNvSpPr/>
          <p:nvPr/>
        </p:nvSpPr>
        <p:spPr>
          <a:xfrm>
            <a:off x="10156674" y="678318"/>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15287" y="5965591"/>
            <a:ext cx="11561425"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2851" y="410438"/>
            <a:ext cx="7681703" cy="1268984"/>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THE COMMON APP</a:t>
            </a:r>
            <a:endParaRPr lang="en-US" sz="7200"/>
          </a:p>
        </p:txBody>
      </p:sp>
      <p:sp>
        <p:nvSpPr>
          <p:cNvPr id="7" name="Content Placeholder 6">
            <a:extLst>
              <a:ext uri="{FF2B5EF4-FFF2-40B4-BE49-F238E27FC236}">
                <a16:creationId xmlns:a16="http://schemas.microsoft.com/office/drawing/2014/main" id="{AF7DA9EF-3EBC-0EA1-D8FE-4551B11C1276}"/>
              </a:ext>
            </a:extLst>
          </p:cNvPr>
          <p:cNvSpPr>
            <a:spLocks noGrp="1"/>
          </p:cNvSpPr>
          <p:nvPr>
            <p:ph sz="half" idx="1"/>
          </p:nvPr>
        </p:nvSpPr>
        <p:spPr>
          <a:xfrm>
            <a:off x="756101" y="1412003"/>
            <a:ext cx="4383838" cy="710095"/>
          </a:xfrm>
          <a:prstGeom prst="roundRect">
            <a:avLst/>
          </a:prstGeom>
          <a:solidFill>
            <a:schemeClr val="bg2">
              <a:lumMod val="40000"/>
              <a:lumOff val="60000"/>
            </a:schemeClr>
          </a:solidFill>
        </p:spPr>
        <p:txBody>
          <a:bodyPr>
            <a:normAutofit/>
          </a:bodyPr>
          <a:lstStyle/>
          <a:p>
            <a:pPr marL="0" indent="0" algn="ctr" rtl="0" fontAlgn="base">
              <a:buNone/>
            </a:pPr>
            <a:r>
              <a:rPr lang="en-US" sz="3200" b="1" dirty="0">
                <a:latin typeface="Aptos" panose="020B0004020202020204" pitchFamily="34" charset="0"/>
                <a:cs typeface="Aharoni" panose="02010803020104030203" pitchFamily="2" charset="-79"/>
              </a:rPr>
              <a:t>DUAL ENROLLMENT</a:t>
            </a:r>
            <a:endParaRPr lang="en-US" sz="3200" b="0" i="0" dirty="0">
              <a:effectLst/>
              <a:latin typeface="Aptos" panose="020B0004020202020204" pitchFamily="34" charset="0"/>
            </a:endParaRPr>
          </a:p>
        </p:txBody>
      </p:sp>
      <p:pic>
        <p:nvPicPr>
          <p:cNvPr id="5122" name="Picture 2">
            <a:extLst>
              <a:ext uri="{FF2B5EF4-FFF2-40B4-BE49-F238E27FC236}">
                <a16:creationId xmlns:a16="http://schemas.microsoft.com/office/drawing/2014/main" id="{124D5DBA-C07B-856F-DF44-CED8F2189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28" y="2315106"/>
            <a:ext cx="3744583" cy="39641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EBA7B07D-7897-C498-6667-78D0836A3A8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788325" y="2177084"/>
            <a:ext cx="4545195" cy="405638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6">
            <a:extLst>
              <a:ext uri="{FF2B5EF4-FFF2-40B4-BE49-F238E27FC236}">
                <a16:creationId xmlns:a16="http://schemas.microsoft.com/office/drawing/2014/main" id="{33FE3C7B-7137-04E2-9E50-7D71D4A06F49}"/>
              </a:ext>
            </a:extLst>
          </p:cNvPr>
          <p:cNvSpPr txBox="1">
            <a:spLocks/>
          </p:cNvSpPr>
          <p:nvPr/>
        </p:nvSpPr>
        <p:spPr>
          <a:xfrm>
            <a:off x="7487728" y="4272997"/>
            <a:ext cx="3528204" cy="2174565"/>
          </a:xfrm>
          <a:prstGeom prst="roundRect">
            <a:avLst/>
          </a:prstGeom>
          <a:solidFill>
            <a:schemeClr val="bg2">
              <a:lumMod val="40000"/>
              <a:lumOff val="60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US" dirty="0">
                <a:latin typeface="Aptos" panose="020B0004020202020204" pitchFamily="34" charset="0"/>
                <a:cs typeface="Aharoni" panose="02010803020104030203" pitchFamily="2" charset="-79"/>
              </a:rPr>
              <a:t>Notice there is not an asterisk next to “Degree Earned”, so unless you are graduating with your AA, leave this blank. </a:t>
            </a:r>
            <a:endParaRPr lang="en-US" dirty="0">
              <a:latin typeface="Aptos" panose="020B0004020202020204" pitchFamily="34" charset="0"/>
            </a:endParaRPr>
          </a:p>
        </p:txBody>
      </p:sp>
      <p:sp>
        <p:nvSpPr>
          <p:cNvPr id="6" name="Donut 8">
            <a:extLst>
              <a:ext uri="{FF2B5EF4-FFF2-40B4-BE49-F238E27FC236}">
                <a16:creationId xmlns:a16="http://schemas.microsoft.com/office/drawing/2014/main" id="{9DAB9DC8-2CA8-90CF-2BC2-84A3A432F0EA}"/>
              </a:ext>
            </a:extLst>
          </p:cNvPr>
          <p:cNvSpPr/>
          <p:nvPr/>
        </p:nvSpPr>
        <p:spPr>
          <a:xfrm>
            <a:off x="5820532" y="3900709"/>
            <a:ext cx="1529071" cy="2332762"/>
          </a:xfrm>
          <a:prstGeom prst="donut">
            <a:avLst>
              <a:gd name="adj" fmla="val 597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03842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hat and cape&#10;&#10;Description automatically generated">
            <a:extLst>
              <a:ext uri="{FF2B5EF4-FFF2-40B4-BE49-F238E27FC236}">
                <a16:creationId xmlns:a16="http://schemas.microsoft.com/office/drawing/2014/main" id="{551FC104-77A6-7355-759E-5CB4F32ABD76}"/>
              </a:ext>
            </a:extLst>
          </p:cNvPr>
          <p:cNvPicPr>
            <a:picLocks noChangeAspect="1"/>
          </p:cNvPicPr>
          <p:nvPr/>
        </p:nvPicPr>
        <p:blipFill rotWithShape="1">
          <a:blip r:embed="rId2"/>
          <a:srcRect r="45478"/>
          <a:stretch/>
        </p:blipFill>
        <p:spPr>
          <a:xfrm>
            <a:off x="11504680" y="4779629"/>
            <a:ext cx="687320" cy="1260628"/>
          </a:xfrm>
          <a:prstGeom prst="rect">
            <a:avLst/>
          </a:prstGeom>
        </p:spPr>
      </p:pic>
      <p:sp>
        <p:nvSpPr>
          <p:cNvPr id="10" name="Oval 9">
            <a:extLst>
              <a:ext uri="{FF2B5EF4-FFF2-40B4-BE49-F238E27FC236}">
                <a16:creationId xmlns:a16="http://schemas.microsoft.com/office/drawing/2014/main" id="{E7FA14DE-BCA4-A0EE-5C7B-9DDCDA72953D}"/>
              </a:ext>
            </a:extLst>
          </p:cNvPr>
          <p:cNvSpPr/>
          <p:nvPr/>
        </p:nvSpPr>
        <p:spPr>
          <a:xfrm>
            <a:off x="10156674" y="678318"/>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15287" y="5965591"/>
            <a:ext cx="11561425"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27025" y="799886"/>
            <a:ext cx="7681703" cy="1268984"/>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CLASS STATS</a:t>
            </a:r>
            <a:endParaRPr lang="en-US" sz="7200"/>
          </a:p>
        </p:txBody>
      </p:sp>
      <p:sp>
        <p:nvSpPr>
          <p:cNvPr id="7" name="Content Placeholder 6">
            <a:extLst>
              <a:ext uri="{FF2B5EF4-FFF2-40B4-BE49-F238E27FC236}">
                <a16:creationId xmlns:a16="http://schemas.microsoft.com/office/drawing/2014/main" id="{AF7DA9EF-3EBC-0EA1-D8FE-4551B11C1276}"/>
              </a:ext>
            </a:extLst>
          </p:cNvPr>
          <p:cNvSpPr>
            <a:spLocks noGrp="1"/>
          </p:cNvSpPr>
          <p:nvPr>
            <p:ph sz="half" idx="1"/>
          </p:nvPr>
        </p:nvSpPr>
        <p:spPr>
          <a:xfrm>
            <a:off x="562851" y="2255679"/>
            <a:ext cx="4699262" cy="3273854"/>
          </a:xfrm>
          <a:prstGeom prst="roundRect">
            <a:avLst/>
          </a:prstGeom>
          <a:solidFill>
            <a:schemeClr val="bg2">
              <a:lumMod val="40000"/>
              <a:lumOff val="60000"/>
            </a:schemeClr>
          </a:solidFill>
        </p:spPr>
        <p:txBody>
          <a:bodyPr>
            <a:normAutofit lnSpcReduction="10000"/>
          </a:bodyPr>
          <a:lstStyle/>
          <a:p>
            <a:r>
              <a:rPr lang="en-US" b="1" dirty="0">
                <a:latin typeface="Aptos" panose="020B0004020202020204" pitchFamily="34" charset="0"/>
                <a:cs typeface="Aharoni" panose="02010803020104030203" pitchFamily="2" charset="-79"/>
              </a:rPr>
              <a:t>CLASS SIZE: </a:t>
            </a:r>
            <a:r>
              <a:rPr lang="en-US" dirty="0">
                <a:highlight>
                  <a:srgbClr val="FFFF00"/>
                </a:highlight>
                <a:latin typeface="Aptos" panose="020B0004020202020204" pitchFamily="34" charset="0"/>
                <a:cs typeface="Aharoni" panose="02010803020104030203" pitchFamily="2" charset="-79"/>
              </a:rPr>
              <a:t>676</a:t>
            </a:r>
            <a:endParaRPr lang="en-US" dirty="0">
              <a:highlight>
                <a:srgbClr val="FFFF00"/>
              </a:highlight>
              <a:latin typeface="Aptos" panose="020B0004020202020204" pitchFamily="34" charset="0"/>
            </a:endParaRPr>
          </a:p>
          <a:p>
            <a:r>
              <a:rPr lang="en-US" b="1" dirty="0">
                <a:latin typeface="Aptos" panose="020B0004020202020204" pitchFamily="34" charset="0"/>
                <a:cs typeface="Aharoni" panose="02010803020104030203" pitchFamily="2" charset="-79"/>
              </a:rPr>
              <a:t>CLASS RANK: </a:t>
            </a:r>
            <a:r>
              <a:rPr lang="en-US" dirty="0">
                <a:latin typeface="Aptos" panose="020B0004020202020204" pitchFamily="34" charset="0"/>
              </a:rPr>
              <a:t>Gables does not rank students, we only haver percentile ranking, so you’ll select DECILE. Percentages will be announced around the end of September or early October. ​</a:t>
            </a:r>
          </a:p>
        </p:txBody>
      </p:sp>
      <p:pic>
        <p:nvPicPr>
          <p:cNvPr id="6146" name="Picture 2">
            <a:extLst>
              <a:ext uri="{FF2B5EF4-FFF2-40B4-BE49-F238E27FC236}">
                <a16:creationId xmlns:a16="http://schemas.microsoft.com/office/drawing/2014/main" id="{63A0CD91-7638-81E2-6526-99B5CBCEA5E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61185" y="1160149"/>
            <a:ext cx="4545417" cy="5179060"/>
          </a:xfrm>
          <a:prstGeom prst="rect">
            <a:avLst/>
          </a:prstGeom>
          <a:noFill/>
          <a:extLst>
            <a:ext uri="{909E8E84-426E-40DD-AFC4-6F175D3DCCD1}">
              <a14:hiddenFill xmlns:a14="http://schemas.microsoft.com/office/drawing/2010/main">
                <a:solidFill>
                  <a:srgbClr val="FFFFFF"/>
                </a:solidFill>
              </a14:hiddenFill>
            </a:ext>
          </a:extLst>
        </p:spPr>
      </p:pic>
      <p:sp>
        <p:nvSpPr>
          <p:cNvPr id="5" name="Donut 8">
            <a:extLst>
              <a:ext uri="{FF2B5EF4-FFF2-40B4-BE49-F238E27FC236}">
                <a16:creationId xmlns:a16="http://schemas.microsoft.com/office/drawing/2014/main" id="{7DD34084-1128-CCCE-ECD9-1371FF99C471}"/>
              </a:ext>
            </a:extLst>
          </p:cNvPr>
          <p:cNvSpPr/>
          <p:nvPr/>
        </p:nvSpPr>
        <p:spPr>
          <a:xfrm>
            <a:off x="6579657" y="5206921"/>
            <a:ext cx="1529071" cy="945479"/>
          </a:xfrm>
          <a:prstGeom prst="donut">
            <a:avLst>
              <a:gd name="adj" fmla="val 597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8375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in a hat and cape&#10;&#10;Description automatically generated">
            <a:extLst>
              <a:ext uri="{FF2B5EF4-FFF2-40B4-BE49-F238E27FC236}">
                <a16:creationId xmlns:a16="http://schemas.microsoft.com/office/drawing/2014/main" id="{551FC104-77A6-7355-759E-5CB4F32ABD76}"/>
              </a:ext>
            </a:extLst>
          </p:cNvPr>
          <p:cNvPicPr>
            <a:picLocks noChangeAspect="1"/>
          </p:cNvPicPr>
          <p:nvPr/>
        </p:nvPicPr>
        <p:blipFill rotWithShape="1">
          <a:blip r:embed="rId2"/>
          <a:srcRect r="45478"/>
          <a:stretch/>
        </p:blipFill>
        <p:spPr>
          <a:xfrm>
            <a:off x="11504680" y="4779629"/>
            <a:ext cx="687320" cy="1260628"/>
          </a:xfrm>
          <a:prstGeom prst="rect">
            <a:avLst/>
          </a:prstGeom>
        </p:spPr>
      </p:pic>
      <p:sp>
        <p:nvSpPr>
          <p:cNvPr id="10" name="Oval 9">
            <a:extLst>
              <a:ext uri="{FF2B5EF4-FFF2-40B4-BE49-F238E27FC236}">
                <a16:creationId xmlns:a16="http://schemas.microsoft.com/office/drawing/2014/main" id="{E7FA14DE-BCA4-A0EE-5C7B-9DDCDA72953D}"/>
              </a:ext>
            </a:extLst>
          </p:cNvPr>
          <p:cNvSpPr/>
          <p:nvPr/>
        </p:nvSpPr>
        <p:spPr>
          <a:xfrm>
            <a:off x="10156674" y="678318"/>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15287" y="5965591"/>
            <a:ext cx="11561425"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2851" y="410438"/>
            <a:ext cx="7681703" cy="1268984"/>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THE COMMON APP</a:t>
            </a:r>
            <a:endParaRPr lang="en-US" sz="7200"/>
          </a:p>
        </p:txBody>
      </p:sp>
      <p:sp>
        <p:nvSpPr>
          <p:cNvPr id="7" name="Content Placeholder 6">
            <a:extLst>
              <a:ext uri="{FF2B5EF4-FFF2-40B4-BE49-F238E27FC236}">
                <a16:creationId xmlns:a16="http://schemas.microsoft.com/office/drawing/2014/main" id="{AF7DA9EF-3EBC-0EA1-D8FE-4551B11C1276}"/>
              </a:ext>
            </a:extLst>
          </p:cNvPr>
          <p:cNvSpPr>
            <a:spLocks noGrp="1"/>
          </p:cNvSpPr>
          <p:nvPr>
            <p:ph sz="half" idx="1"/>
          </p:nvPr>
        </p:nvSpPr>
        <p:spPr>
          <a:xfrm>
            <a:off x="856149" y="2113893"/>
            <a:ext cx="4699262" cy="3832857"/>
          </a:xfrm>
          <a:prstGeom prst="roundRect">
            <a:avLst/>
          </a:prstGeom>
          <a:solidFill>
            <a:schemeClr val="bg2">
              <a:lumMod val="40000"/>
              <a:lumOff val="60000"/>
            </a:schemeClr>
          </a:solidFill>
        </p:spPr>
        <p:txBody>
          <a:bodyPr>
            <a:normAutofit lnSpcReduction="10000"/>
          </a:bodyPr>
          <a:lstStyle/>
          <a:p>
            <a:pPr marL="0" indent="0" algn="l" rtl="0" fontAlgn="base">
              <a:buNone/>
            </a:pPr>
            <a:r>
              <a:rPr lang="en-US" b="1" i="0" dirty="0">
                <a:effectLst/>
                <a:latin typeface="Aptos" panose="020B0004020202020204" pitchFamily="34" charset="0"/>
                <a:cs typeface="Aharoni" panose="02010803020104030203" pitchFamily="2" charset="-79"/>
              </a:rPr>
              <a:t>TESTING SECTION:</a:t>
            </a:r>
            <a:endParaRPr lang="en-US" b="0" i="0" dirty="0">
              <a:effectLst/>
              <a:latin typeface="Aptos" panose="020B0004020202020204" pitchFamily="34" charset="0"/>
            </a:endParaRPr>
          </a:p>
          <a:p>
            <a:r>
              <a:rPr lang="en-US" dirty="0">
                <a:latin typeface="Aptos" panose="020B0004020202020204" pitchFamily="34" charset="0"/>
              </a:rPr>
              <a:t>Some of your schools may be test optional, while others may require them. Before submitting your application, make sure you edit this section if you have different preferences for different schools. </a:t>
            </a:r>
          </a:p>
        </p:txBody>
      </p:sp>
      <p:pic>
        <p:nvPicPr>
          <p:cNvPr id="7170" name="Picture 2">
            <a:extLst>
              <a:ext uri="{FF2B5EF4-FFF2-40B4-BE49-F238E27FC236}">
                <a16:creationId xmlns:a16="http://schemas.microsoft.com/office/drawing/2014/main" id="{FAAA2BB0-7C51-0936-C295-B1EB28A2BAE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81701" y="1392349"/>
            <a:ext cx="4478955" cy="527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595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74825" y="205767"/>
            <a:ext cx="9327183" cy="2485162"/>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MEET YOUR DEADLINES!</a:t>
            </a:r>
            <a:endParaRPr lang="en-US" sz="60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763618" y="1535160"/>
            <a:ext cx="7320000" cy="4617240"/>
          </a:xfrm>
          <a:prstGeom prst="roundRect">
            <a:avLst/>
          </a:prstGeom>
          <a:solidFill>
            <a:schemeClr val="bg2">
              <a:lumMod val="40000"/>
              <a:lumOff val="60000"/>
            </a:schemeClr>
          </a:solidFill>
        </p:spPr>
        <p:txBody>
          <a:bodyPr>
            <a:normAutofit fontScale="70000" lnSpcReduction="20000"/>
          </a:bodyPr>
          <a:lstStyle/>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dirty="0">
                <a:ln>
                  <a:noFill/>
                </a:ln>
                <a:effectLst/>
                <a:uLnTx/>
                <a:uFillTx/>
                <a:latin typeface="Aptos" panose="020B0004020202020204" pitchFamily="34" charset="0"/>
                <a:cs typeface="Aharoni" panose="02010803020104030203" pitchFamily="2" charset="-79"/>
              </a:rPr>
              <a:t>EARLY DECISION:</a:t>
            </a:r>
            <a:endParaRPr kumimoji="0" lang="en-US" sz="2400" b="0" i="0" u="none" strike="noStrike" kern="1200" cap="none" spc="0" normalizeH="0" baseline="0" noProof="0" dirty="0">
              <a:ln>
                <a:noFill/>
              </a:ln>
              <a:effectLst/>
              <a:uLnTx/>
              <a:uFillTx/>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ptos" panose="020B0004020202020204" pitchFamily="34" charset="0"/>
              </a:rPr>
              <a:t>UM’s Early Decision Deadline: </a:t>
            </a:r>
            <a:r>
              <a:rPr kumimoji="0" lang="en-US" sz="2400" b="1" i="0" u="none" strike="noStrike" kern="1200" cap="none" spc="0" normalizeH="0" baseline="0" noProof="0" dirty="0">
                <a:ln>
                  <a:noFill/>
                </a:ln>
                <a:effectLst/>
                <a:highlight>
                  <a:srgbClr val="FFFF00"/>
                </a:highlight>
                <a:uLnTx/>
                <a:uFillTx/>
                <a:latin typeface="Aptos" panose="020B0004020202020204" pitchFamily="34" charset="0"/>
              </a:rPr>
              <a:t>November 1</a:t>
            </a:r>
            <a:r>
              <a:rPr kumimoji="0" lang="en-US" sz="2400" b="1" i="0" u="none" strike="noStrike" kern="1200" cap="none" spc="0" normalizeH="0" baseline="30000" noProof="0" dirty="0">
                <a:ln>
                  <a:noFill/>
                </a:ln>
                <a:effectLst/>
                <a:highlight>
                  <a:srgbClr val="FFFF00"/>
                </a:highlight>
                <a:uLnTx/>
                <a:uFillTx/>
                <a:latin typeface="Aptos" panose="020B0004020202020204" pitchFamily="34" charset="0"/>
              </a:rPr>
              <a:t>st</a:t>
            </a:r>
            <a:endParaRPr kumimoji="0" lang="en-US" sz="2400" b="1" i="0" u="none" strike="noStrike" kern="1200" cap="none" spc="0" normalizeH="0" baseline="0" noProof="0" dirty="0">
              <a:ln>
                <a:noFill/>
              </a:ln>
              <a:effectLst/>
              <a:highlight>
                <a:srgbClr val="FFFF00"/>
              </a:highlight>
              <a:uLnTx/>
              <a:uFillTx/>
              <a:latin typeface="Aptos" panose="020B0004020202020204" pitchFamily="34" charset="0"/>
            </a:endParaRPr>
          </a:p>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dirty="0">
                <a:ln>
                  <a:noFill/>
                </a:ln>
                <a:effectLst/>
                <a:uLnTx/>
                <a:uFillTx/>
                <a:latin typeface="Aptos" panose="020B0004020202020204" pitchFamily="34" charset="0"/>
                <a:cs typeface="Aharoni" panose="02010803020104030203" pitchFamily="2" charset="-79"/>
              </a:rPr>
              <a:t>EARLY ACTION:</a:t>
            </a:r>
            <a:endParaRPr kumimoji="0" lang="en-US" sz="2400" b="0" i="0" u="none" strike="noStrike" kern="1200" cap="none" spc="0" normalizeH="0" baseline="0" noProof="0" dirty="0">
              <a:ln>
                <a:noFill/>
              </a:ln>
              <a:effectLst/>
              <a:uLnTx/>
              <a:uFillTx/>
              <a:latin typeface="Aptos" panose="020B0004020202020204" pitchFamily="34" charset="0"/>
            </a:endParaRPr>
          </a:p>
          <a:p>
            <a:pPr marL="285750" indent="-285750" defTabSz="685800">
              <a:spcBef>
                <a:spcPts val="750"/>
              </a:spcBef>
              <a:buFont typeface="Arial" panose="020B0604020202020204" pitchFamily="34" charset="0"/>
              <a:buChar char="•"/>
              <a:defRPr/>
            </a:pPr>
            <a:r>
              <a:rPr kumimoji="0" lang="en-US" sz="2400" b="0" i="0" u="none" strike="noStrike" kern="1200" cap="none" spc="0" normalizeH="0" baseline="0" noProof="0" dirty="0">
                <a:ln>
                  <a:noFill/>
                </a:ln>
                <a:effectLst/>
                <a:uLnTx/>
                <a:uFillTx/>
                <a:latin typeface="Aptos" panose="020B0004020202020204" pitchFamily="34" charset="0"/>
              </a:rPr>
              <a:t>FSU Early Action </a:t>
            </a:r>
            <a:r>
              <a:rPr lang="en-US" sz="2400" dirty="0">
                <a:latin typeface="Aptos" panose="020B0004020202020204" pitchFamily="34" charset="0"/>
              </a:rPr>
              <a:t>Deadline: </a:t>
            </a:r>
            <a:r>
              <a:rPr lang="en-US" sz="2400" b="1" dirty="0">
                <a:highlight>
                  <a:srgbClr val="FFFF00"/>
                </a:highlight>
                <a:latin typeface="Aptos" panose="020B0004020202020204" pitchFamily="34" charset="0"/>
              </a:rPr>
              <a:t>October 15</a:t>
            </a:r>
            <a:r>
              <a:rPr lang="en-US" sz="2400" b="1" baseline="30000" dirty="0">
                <a:highlight>
                  <a:srgbClr val="FFFF00"/>
                </a:highlight>
                <a:latin typeface="Aptos" panose="020B0004020202020204" pitchFamily="34" charset="0"/>
              </a:rPr>
              <a:t>th</a:t>
            </a:r>
            <a:r>
              <a:rPr lang="en-US" sz="2400" b="1" dirty="0">
                <a:highlight>
                  <a:srgbClr val="FFFF00"/>
                </a:highlight>
                <a:latin typeface="Aptos" panose="020B0004020202020204" pitchFamily="34" charset="0"/>
              </a:rPr>
              <a:t> </a:t>
            </a:r>
            <a:endParaRPr kumimoji="0" lang="en-US" sz="2400" b="1" i="0" u="none" strike="noStrike" kern="1200" cap="none" spc="0" normalizeH="0" baseline="0" noProof="0" dirty="0">
              <a:ln>
                <a:noFill/>
              </a:ln>
              <a:effectLst/>
              <a:highlight>
                <a:srgbClr val="FFFF00"/>
              </a:highlight>
              <a:uLnTx/>
              <a:uFillTx/>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lang="en-US" sz="2400" dirty="0">
                <a:latin typeface="Aptos" panose="020B0004020202020204" pitchFamily="34" charset="0"/>
              </a:rPr>
              <a:t>UM’s Early Action Deadline: </a:t>
            </a:r>
            <a:r>
              <a:rPr lang="en-US" sz="2400" b="1" dirty="0">
                <a:highlight>
                  <a:srgbClr val="FFFF00"/>
                </a:highlight>
                <a:latin typeface="Aptos" panose="020B0004020202020204" pitchFamily="34" charset="0"/>
              </a:rPr>
              <a:t>November 1</a:t>
            </a:r>
            <a:r>
              <a:rPr lang="en-US" sz="2400" b="1" baseline="30000" dirty="0">
                <a:highlight>
                  <a:srgbClr val="FFFF00"/>
                </a:highlight>
                <a:latin typeface="Aptos" panose="020B0004020202020204" pitchFamily="34" charset="0"/>
              </a:rPr>
              <a:t>st</a:t>
            </a:r>
          </a:p>
          <a:p>
            <a:pPr marL="285750" indent="-285750" defTabSz="685800">
              <a:spcBef>
                <a:spcPts val="750"/>
              </a:spcBef>
              <a:defRPr/>
            </a:pPr>
            <a:r>
              <a:rPr lang="en-US" sz="2400" dirty="0">
                <a:latin typeface="Aptos" panose="020B0004020202020204" pitchFamily="34" charset="0"/>
              </a:rPr>
              <a:t>UF’s Early Action Deadline: </a:t>
            </a:r>
            <a:r>
              <a:rPr lang="en-US" sz="2400" b="1" dirty="0">
                <a:highlight>
                  <a:srgbClr val="FFFF00"/>
                </a:highlight>
                <a:latin typeface="Aptos" panose="020B0004020202020204" pitchFamily="34" charset="0"/>
              </a:rPr>
              <a:t>November 1</a:t>
            </a:r>
            <a:r>
              <a:rPr lang="en-US" sz="2400" b="1" baseline="30000" dirty="0">
                <a:highlight>
                  <a:srgbClr val="FFFF00"/>
                </a:highlight>
                <a:latin typeface="Aptos" panose="020B0004020202020204" pitchFamily="34" charset="0"/>
              </a:rPr>
              <a:t>st</a:t>
            </a: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lang="en-US" dirty="0">
                <a:latin typeface="Aptos" panose="020B0004020202020204" pitchFamily="34" charset="0"/>
              </a:rPr>
              <a:t>FIU’s Early Action Deadline: </a:t>
            </a:r>
            <a:r>
              <a:rPr lang="en-US" b="1" dirty="0">
                <a:highlight>
                  <a:srgbClr val="FFFF00"/>
                </a:highlight>
                <a:latin typeface="Aptos" panose="020B0004020202020204" pitchFamily="34" charset="0"/>
              </a:rPr>
              <a:t>November 1</a:t>
            </a:r>
            <a:r>
              <a:rPr lang="en-US" b="1" baseline="30000" dirty="0">
                <a:highlight>
                  <a:srgbClr val="FFFF00"/>
                </a:highlight>
                <a:latin typeface="Aptos" panose="020B0004020202020204" pitchFamily="34" charset="0"/>
              </a:rPr>
              <a:t>st</a:t>
            </a:r>
            <a:r>
              <a:rPr lang="en-US" b="1" dirty="0">
                <a:highlight>
                  <a:srgbClr val="FFFF00"/>
                </a:highlight>
                <a:latin typeface="Aptos" panose="020B0004020202020204" pitchFamily="34" charset="0"/>
              </a:rPr>
              <a:t>  </a:t>
            </a:r>
            <a:endParaRPr lang="en-US" sz="2400" b="1" dirty="0">
              <a:highlight>
                <a:srgbClr val="FFFF00"/>
              </a:highlight>
              <a:latin typeface="Aptos" panose="020B0004020202020204" pitchFamily="34" charset="0"/>
            </a:endParaRPr>
          </a:p>
          <a:p>
            <a:pPr marL="0" marR="0" lvl="0" indent="0" defTabSz="685800" rtl="0" eaLnBrk="1" fontAlgn="auto" latinLnBrk="0" hangingPunct="1">
              <a:spcBef>
                <a:spcPts val="750"/>
              </a:spcBef>
              <a:spcAft>
                <a:spcPts val="0"/>
              </a:spcAft>
              <a:buClrTx/>
              <a:buSzTx/>
              <a:buNone/>
              <a:tabLst/>
              <a:defRPr/>
            </a:pPr>
            <a:r>
              <a:rPr kumimoji="0" lang="en-US" sz="2400" b="1" i="0" strike="noStrike" kern="1200" cap="none" spc="0" normalizeH="0" baseline="0" noProof="0" dirty="0">
                <a:ln>
                  <a:noFill/>
                </a:ln>
                <a:effectLst/>
                <a:uLnTx/>
                <a:uFillTx/>
                <a:latin typeface="Aptos" panose="020B0004020202020204" pitchFamily="34" charset="0"/>
                <a:cs typeface="Aharoni" panose="02010803020104030203" pitchFamily="2" charset="-79"/>
              </a:rPr>
              <a:t>REGULAR DECISION:</a:t>
            </a:r>
            <a:r>
              <a:rPr kumimoji="0" lang="en-US" sz="2400" b="0" i="0" strike="noStrike" kern="1200" cap="none" spc="0" normalizeH="0" baseline="0" noProof="0" dirty="0">
                <a:ln>
                  <a:noFill/>
                </a:ln>
                <a:effectLst/>
                <a:uLnTx/>
                <a:uFillTx/>
                <a:latin typeface="Aptos" panose="020B0004020202020204" pitchFamily="34" charset="0"/>
                <a:cs typeface="Aharoni" panose="02010803020104030203" pitchFamily="2" charset="-79"/>
              </a:rPr>
              <a:t> </a:t>
            </a:r>
          </a:p>
          <a:p>
            <a:pPr defTabSz="685800">
              <a:spcBef>
                <a:spcPts val="750"/>
              </a:spcBef>
              <a:defRPr/>
            </a:pPr>
            <a:r>
              <a:rPr kumimoji="0" lang="en-US" sz="2400" b="0" i="0" u="none" strike="noStrike" kern="1200" cap="none" spc="0" normalizeH="0" baseline="0" noProof="0" dirty="0">
                <a:ln>
                  <a:noFill/>
                </a:ln>
                <a:effectLst/>
                <a:uLnTx/>
                <a:uFillTx/>
                <a:latin typeface="Aptos" panose="020B0004020202020204" pitchFamily="34" charset="0"/>
              </a:rPr>
              <a:t>UF’s Deadline:  </a:t>
            </a:r>
            <a:r>
              <a:rPr lang="en-US" b="1" dirty="0">
                <a:highlight>
                  <a:srgbClr val="FFFF00"/>
                </a:highlight>
                <a:latin typeface="Aptos" panose="020B0004020202020204" pitchFamily="34" charset="0"/>
              </a:rPr>
              <a:t>January 15</a:t>
            </a:r>
            <a:r>
              <a:rPr lang="en-US" b="1" baseline="30000" dirty="0">
                <a:highlight>
                  <a:srgbClr val="FFFF00"/>
                </a:highlight>
                <a:latin typeface="Aptos" panose="020B0004020202020204" pitchFamily="34" charset="0"/>
              </a:rPr>
              <a:t>th</a:t>
            </a:r>
            <a:r>
              <a:rPr lang="en-US" b="1" dirty="0">
                <a:highlight>
                  <a:srgbClr val="FFFF00"/>
                </a:highlight>
                <a:latin typeface="Aptos" panose="020B0004020202020204" pitchFamily="34" charset="0"/>
              </a:rPr>
              <a:t> </a:t>
            </a:r>
            <a:endParaRPr kumimoji="0" lang="en-US" sz="2400" b="1" i="0" u="none" strike="noStrike" kern="1200" cap="none" spc="0" normalizeH="0" baseline="0" noProof="0" dirty="0">
              <a:ln>
                <a:noFill/>
              </a:ln>
              <a:effectLst/>
              <a:uLnTx/>
              <a:uFillTx/>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ptos" panose="020B0004020202020204" pitchFamily="34" charset="0"/>
              </a:rPr>
              <a:t>FSU’s Deadline: </a:t>
            </a:r>
            <a:r>
              <a:rPr kumimoji="0" lang="en-US" sz="2400" b="1" i="0" u="none" strike="noStrike" kern="1200" cap="none" spc="0" normalizeH="0" baseline="0" noProof="0" dirty="0">
                <a:ln>
                  <a:noFill/>
                </a:ln>
                <a:effectLst/>
                <a:highlight>
                  <a:srgbClr val="FFFF00"/>
                </a:highlight>
                <a:uLnTx/>
                <a:uFillTx/>
                <a:latin typeface="Aptos" panose="020B0004020202020204" pitchFamily="34" charset="0"/>
              </a:rPr>
              <a:t>December 1</a:t>
            </a:r>
            <a:r>
              <a:rPr kumimoji="0" lang="en-US" sz="2400" b="1" i="0" u="none" strike="noStrike" kern="1200" cap="none" spc="0" normalizeH="0" baseline="30000" noProof="0" dirty="0">
                <a:ln>
                  <a:noFill/>
                </a:ln>
                <a:effectLst/>
                <a:highlight>
                  <a:srgbClr val="FFFF00"/>
                </a:highlight>
                <a:uLnTx/>
                <a:uFillTx/>
                <a:latin typeface="Aptos" panose="020B0004020202020204" pitchFamily="34" charset="0"/>
              </a:rPr>
              <a:t>ST</a:t>
            </a:r>
            <a:r>
              <a:rPr kumimoji="0" lang="en-US" sz="2400" b="1" i="0" u="none" strike="noStrike" kern="1200" cap="none" spc="0" normalizeH="0" baseline="0" noProof="0" dirty="0">
                <a:ln>
                  <a:noFill/>
                </a:ln>
                <a:effectLst/>
                <a:highlight>
                  <a:srgbClr val="FFFF00"/>
                </a:highlight>
                <a:uLnTx/>
                <a:uFillTx/>
                <a:latin typeface="Aptos" panose="020B0004020202020204" pitchFamily="34" charset="0"/>
              </a:rPr>
              <a:t> </a:t>
            </a:r>
          </a:p>
          <a:p>
            <a:pPr marL="0" marR="0" lvl="0" indent="0" defTabSz="685800" rtl="0" eaLnBrk="1" fontAlgn="auto" latinLnBrk="0" hangingPunct="1">
              <a:spcBef>
                <a:spcPts val="750"/>
              </a:spcBef>
              <a:spcAft>
                <a:spcPts val="0"/>
              </a:spcAft>
              <a:buClrTx/>
              <a:buSzTx/>
              <a:buNone/>
              <a:tabLst/>
              <a:defRPr/>
            </a:pPr>
            <a:r>
              <a:rPr lang="en-US" b="1" dirty="0">
                <a:latin typeface="Aptos" panose="020B0004020202020204" pitchFamily="34" charset="0"/>
                <a:cs typeface="Aharoni" panose="02010803020104030203" pitchFamily="2" charset="-79"/>
              </a:rPr>
              <a:t>ROLLING ADMISSION: </a:t>
            </a:r>
          </a:p>
          <a:p>
            <a:pPr defTabSz="685800">
              <a:spcBef>
                <a:spcPts val="750"/>
              </a:spcBef>
              <a:defRPr/>
            </a:pPr>
            <a:r>
              <a:rPr lang="en-US" dirty="0">
                <a:latin typeface="Aptos" panose="020B0004020202020204" pitchFamily="34" charset="0"/>
                <a:cs typeface="Aharoni" panose="02010803020104030203" pitchFamily="2" charset="-79"/>
              </a:rPr>
              <a:t>FIU application closes: </a:t>
            </a:r>
            <a:r>
              <a:rPr lang="en-US" b="1" dirty="0">
                <a:highlight>
                  <a:srgbClr val="FFFF00"/>
                </a:highlight>
                <a:latin typeface="Aptos" panose="020B0004020202020204" pitchFamily="34" charset="0"/>
                <a:cs typeface="Aharoni" panose="02010803020104030203" pitchFamily="2" charset="-79"/>
              </a:rPr>
              <a:t>February 25</a:t>
            </a:r>
            <a:r>
              <a:rPr lang="en-US" b="1" baseline="30000" dirty="0">
                <a:highlight>
                  <a:srgbClr val="FFFF00"/>
                </a:highlight>
                <a:latin typeface="Aptos" panose="020B0004020202020204" pitchFamily="34" charset="0"/>
                <a:cs typeface="Aharoni" panose="02010803020104030203" pitchFamily="2" charset="-79"/>
              </a:rPr>
              <a:t>th</a:t>
            </a:r>
          </a:p>
          <a:p>
            <a:pPr defTabSz="685800">
              <a:spcBef>
                <a:spcPts val="750"/>
              </a:spcBef>
              <a:defRPr/>
            </a:pPr>
            <a:r>
              <a:rPr lang="en-US" dirty="0">
                <a:latin typeface="Aptos" panose="020B0004020202020204" pitchFamily="34" charset="0"/>
                <a:cs typeface="Aharoni" panose="02010803020104030203" pitchFamily="2" charset="-79"/>
              </a:rPr>
              <a:t>UCF application closes: </a:t>
            </a:r>
            <a:r>
              <a:rPr lang="en-US" b="1" dirty="0">
                <a:highlight>
                  <a:srgbClr val="FFFF00"/>
                </a:highlight>
                <a:latin typeface="Aptos" panose="020B0004020202020204" pitchFamily="34" charset="0"/>
                <a:cs typeface="Aharoni" panose="02010803020104030203" pitchFamily="2" charset="-79"/>
              </a:rPr>
              <a:t>May 1</a:t>
            </a:r>
            <a:r>
              <a:rPr lang="en-US" b="1" baseline="30000" dirty="0">
                <a:highlight>
                  <a:srgbClr val="FFFF00"/>
                </a:highlight>
                <a:latin typeface="Aptos" panose="020B0004020202020204" pitchFamily="34" charset="0"/>
                <a:cs typeface="Aharoni" panose="02010803020104030203" pitchFamily="2" charset="-79"/>
              </a:rPr>
              <a:t>st</a:t>
            </a:r>
            <a:r>
              <a:rPr lang="en-US" b="1" dirty="0">
                <a:highlight>
                  <a:srgbClr val="FFFF00"/>
                </a:highlight>
                <a:latin typeface="Aptos" panose="020B0004020202020204" pitchFamily="34" charset="0"/>
                <a:cs typeface="Aharoni" panose="02010803020104030203" pitchFamily="2" charset="-79"/>
              </a:rPr>
              <a:t> </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231319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75517" y="609611"/>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NEXT STEPS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666036" y="1963284"/>
            <a:ext cx="7673683" cy="873377"/>
          </a:xfrm>
        </p:spPr>
        <p:txBody>
          <a:bodyPr>
            <a:normAutofit/>
          </a:bodyPr>
          <a:lstStyle/>
          <a:p>
            <a:pPr marL="0" indent="0">
              <a:buSzPct val="150000"/>
              <a:buNone/>
            </a:pPr>
            <a:r>
              <a:rPr lang="en-US" b="1" dirty="0">
                <a:latin typeface="Aptos" panose="020B0004020202020204" pitchFamily="34" charset="0"/>
                <a:cs typeface="Aharoni" panose="02010803020104030203" pitchFamily="2" charset="-79"/>
              </a:rPr>
              <a:t>1. UPDATE YOUR “APPLYING” COLUMN ON SCOIR. ADD ALL THE SCHOOLS YOU PLAN TO APPLY TO. </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8194" name="Picture 2" descr="A screenshot of a computer&#10;&#10;Description automatically generated with medium confidence">
            <a:extLst>
              <a:ext uri="{FF2B5EF4-FFF2-40B4-BE49-F238E27FC236}">
                <a16:creationId xmlns:a16="http://schemas.microsoft.com/office/drawing/2014/main" id="{D39F017C-3500-3F4F-4D29-3772C5B5B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13" y="3268254"/>
            <a:ext cx="4801087" cy="2510816"/>
          </a:xfrm>
          <a:prstGeom prst="rect">
            <a:avLst/>
          </a:prstGeom>
          <a:noFill/>
          <a:extLst>
            <a:ext uri="{909E8E84-426E-40DD-AFC4-6F175D3DCCD1}">
              <a14:hiddenFill xmlns:a14="http://schemas.microsoft.com/office/drawing/2010/main">
                <a:solidFill>
                  <a:srgbClr val="FFFFFF"/>
                </a:solidFill>
              </a14:hiddenFill>
            </a:ext>
          </a:extLst>
        </p:spPr>
      </p:pic>
      <p:sp>
        <p:nvSpPr>
          <p:cNvPr id="6" name="Donut 8">
            <a:extLst>
              <a:ext uri="{FF2B5EF4-FFF2-40B4-BE49-F238E27FC236}">
                <a16:creationId xmlns:a16="http://schemas.microsoft.com/office/drawing/2014/main" id="{D5F7C421-9E10-A65F-D6F9-B61BE1EEAD38}"/>
              </a:ext>
            </a:extLst>
          </p:cNvPr>
          <p:cNvSpPr/>
          <p:nvPr/>
        </p:nvSpPr>
        <p:spPr>
          <a:xfrm>
            <a:off x="2481532" y="3235857"/>
            <a:ext cx="2176733" cy="2769605"/>
          </a:xfrm>
          <a:prstGeom prst="donut">
            <a:avLst>
              <a:gd name="adj" fmla="val 205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198" name="Picture 6">
            <a:extLst>
              <a:ext uri="{FF2B5EF4-FFF2-40B4-BE49-F238E27FC236}">
                <a16:creationId xmlns:a16="http://schemas.microsoft.com/office/drawing/2014/main" id="{9611C9D5-468F-1AB7-D082-7AE247D16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213" y="3065161"/>
            <a:ext cx="4934725" cy="278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22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575D9424-DD71-5FB9-5E42-FB2B7771F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064" y="2218134"/>
            <a:ext cx="7609619" cy="4554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75517" y="85846"/>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NEXT STEPS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371380" y="1029043"/>
            <a:ext cx="7673683" cy="1308432"/>
          </a:xfrm>
        </p:spPr>
        <p:txBody>
          <a:bodyPr>
            <a:normAutofit fontScale="92500" lnSpcReduction="10000"/>
          </a:bodyPr>
          <a:lstStyle/>
          <a:p>
            <a:pPr marL="0" indent="0">
              <a:buSzPct val="150000"/>
              <a:buNone/>
            </a:pPr>
            <a:r>
              <a:rPr lang="en-US" b="1" dirty="0">
                <a:latin typeface="Aptos" panose="020B0004020202020204" pitchFamily="34" charset="0"/>
                <a:cs typeface="Aharoni" panose="02010803020104030203" pitchFamily="2" charset="-79"/>
              </a:rPr>
              <a:t>2. MOVE THE COLLEGE FROM THE APPLYING TO APPLIED COLUMN. THIS ACTS AS YOUR NOTICE TO ME TO SEND YOUR DOCUMENTS. NO NEED TO SEE ME/EMAIL ME FOR THIS. </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
        <p:nvSpPr>
          <p:cNvPr id="6" name="Donut 8">
            <a:extLst>
              <a:ext uri="{FF2B5EF4-FFF2-40B4-BE49-F238E27FC236}">
                <a16:creationId xmlns:a16="http://schemas.microsoft.com/office/drawing/2014/main" id="{D5F7C421-9E10-A65F-D6F9-B61BE1EEAD38}"/>
              </a:ext>
            </a:extLst>
          </p:cNvPr>
          <p:cNvSpPr/>
          <p:nvPr/>
        </p:nvSpPr>
        <p:spPr>
          <a:xfrm>
            <a:off x="4741015" y="2709787"/>
            <a:ext cx="2176733" cy="891782"/>
          </a:xfrm>
          <a:prstGeom prst="donut">
            <a:avLst>
              <a:gd name="adj" fmla="val 687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A27271C5-11C1-995D-828A-ED85B4BA9F8B}"/>
              </a:ext>
            </a:extLst>
          </p:cNvPr>
          <p:cNvCxnSpPr>
            <a:cxnSpLocks/>
          </p:cNvCxnSpPr>
          <p:nvPr/>
        </p:nvCxnSpPr>
        <p:spPr>
          <a:xfrm>
            <a:off x="6217146" y="3385868"/>
            <a:ext cx="115322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459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327343" y="6075969"/>
            <a:ext cx="6946293"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37433" y="2168372"/>
            <a:ext cx="1260628" cy="1260628"/>
          </a:xfrm>
          <a:prstGeom prst="rect">
            <a:avLst/>
          </a:prstGeom>
        </p:spPr>
      </p:pic>
      <p:sp>
        <p:nvSpPr>
          <p:cNvPr id="2" name="Title 1">
            <a:extLst>
              <a:ext uri="{FF2B5EF4-FFF2-40B4-BE49-F238E27FC236}">
                <a16:creationId xmlns:a16="http://schemas.microsoft.com/office/drawing/2014/main" id="{0AA12322-66FB-C89C-2828-5E1438158A6B}"/>
              </a:ext>
            </a:extLst>
          </p:cNvPr>
          <p:cNvSpPr txBox="1">
            <a:spLocks/>
          </p:cNvSpPr>
          <p:nvPr/>
        </p:nvSpPr>
        <p:spPr>
          <a:xfrm>
            <a:off x="571399" y="595222"/>
            <a:ext cx="7115276" cy="3519578"/>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6000" b="1" i="0" kern="1200">
                <a:solidFill>
                  <a:schemeClr val="tx1"/>
                </a:solidFill>
                <a:latin typeface="+mj-lt"/>
                <a:ea typeface="+mj-ea"/>
                <a:cs typeface="+mj-cs"/>
              </a:defRPr>
            </a:lvl1pPr>
          </a:lstStyle>
          <a:p>
            <a:r>
              <a:rPr lang="en-US" sz="5400" dirty="0">
                <a:ln w="38100">
                  <a:solidFill>
                    <a:schemeClr val="accent1"/>
                  </a:solidFill>
                  <a:prstDash val="solid"/>
                </a:ln>
                <a:solidFill>
                  <a:schemeClr val="bg2">
                    <a:lumMod val="20000"/>
                    <a:lumOff val="80000"/>
                  </a:schemeClr>
                </a:solidFill>
                <a:latin typeface="Jumble" panose="02000503000000020004" pitchFamily="2" charset="0"/>
              </a:rPr>
              <a:t>REQUESTING LETTERS OF RECOMMENDATION ON SCOIR</a:t>
            </a:r>
            <a:endParaRPr lang="en-US" sz="5400" dirty="0"/>
          </a:p>
        </p:txBody>
      </p:sp>
      <p:sp>
        <p:nvSpPr>
          <p:cNvPr id="7" name="TextBox 6">
            <a:extLst>
              <a:ext uri="{FF2B5EF4-FFF2-40B4-BE49-F238E27FC236}">
                <a16:creationId xmlns:a16="http://schemas.microsoft.com/office/drawing/2014/main" id="{E77F3EAE-BB95-B76B-2F9B-91ED224CD267}"/>
              </a:ext>
            </a:extLst>
          </p:cNvPr>
          <p:cNvSpPr txBox="1"/>
          <p:nvPr/>
        </p:nvSpPr>
        <p:spPr>
          <a:xfrm>
            <a:off x="945571" y="3963800"/>
            <a:ext cx="4644737" cy="2485787"/>
          </a:xfrm>
          <a:prstGeom prst="roundRect">
            <a:avLst/>
          </a:prstGeom>
          <a:solidFill>
            <a:schemeClr val="bg2">
              <a:lumMod val="40000"/>
              <a:lumOff val="60000"/>
            </a:schemeClr>
          </a:solidFill>
        </p:spPr>
        <p:txBody>
          <a:bodyPr wrap="square">
            <a:spAutoFit/>
          </a:bodyPr>
          <a:lstStyle/>
          <a:p>
            <a:pPr algn="ctr"/>
            <a:r>
              <a:rPr lang="en-US" sz="2800" b="1" dirty="0">
                <a:latin typeface="Aptos" panose="020B0004020202020204" pitchFamily="34" charset="0"/>
                <a:cs typeface="Aharoni" panose="02010803020104030203" pitchFamily="2" charset="-79"/>
                <a:hlinkClick r:id="rId3">
                  <a:extLst>
                    <a:ext uri="{A12FA001-AC4F-418D-AE19-62706E023703}">
                      <ahyp:hlinkClr xmlns:ahyp="http://schemas.microsoft.com/office/drawing/2018/hyperlinkcolor" val="tx"/>
                    </a:ext>
                  </a:extLst>
                </a:hlinkClick>
              </a:rPr>
              <a:t>CLICK HERE FOR SCOIR SUPPORT INSTRUCTIONS FOR REQUESTING LETTERS OF RECOMMENDATION</a:t>
            </a:r>
            <a:endParaRPr lang="en-US" sz="2800" b="1" dirty="0">
              <a:latin typeface="Aptos" panose="020B0004020202020204" pitchFamily="34" charset="0"/>
              <a:cs typeface="Aharoni" panose="02010803020104030203" pitchFamily="2" charset="-79"/>
            </a:endParaRPr>
          </a:p>
        </p:txBody>
      </p:sp>
    </p:spTree>
    <p:extLst>
      <p:ext uri="{BB962C8B-B14F-4D97-AF65-F5344CB8AC3E}">
        <p14:creationId xmlns:p14="http://schemas.microsoft.com/office/powerpoint/2010/main" val="2418023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327343" y="6075969"/>
            <a:ext cx="6946293"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37433" y="2168372"/>
            <a:ext cx="1260628" cy="1260628"/>
          </a:xfrm>
          <a:prstGeom prst="rect">
            <a:avLst/>
          </a:prstGeom>
        </p:spPr>
      </p:pic>
      <p:sp>
        <p:nvSpPr>
          <p:cNvPr id="2" name="Title 1">
            <a:extLst>
              <a:ext uri="{FF2B5EF4-FFF2-40B4-BE49-F238E27FC236}">
                <a16:creationId xmlns:a16="http://schemas.microsoft.com/office/drawing/2014/main" id="{0AA12322-66FB-C89C-2828-5E1438158A6B}"/>
              </a:ext>
            </a:extLst>
          </p:cNvPr>
          <p:cNvSpPr txBox="1">
            <a:spLocks/>
          </p:cNvSpPr>
          <p:nvPr/>
        </p:nvSpPr>
        <p:spPr>
          <a:xfrm>
            <a:off x="571399" y="595222"/>
            <a:ext cx="6946293" cy="3519578"/>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6000" b="1" i="0" kern="1200">
                <a:solidFill>
                  <a:schemeClr val="tx1"/>
                </a:solidFill>
                <a:latin typeface="+mj-lt"/>
                <a:ea typeface="+mj-ea"/>
                <a:cs typeface="+mj-cs"/>
              </a:defRPr>
            </a:lvl1pPr>
          </a:lstStyle>
          <a:p>
            <a:r>
              <a:rPr lang="en-US" sz="5400" dirty="0">
                <a:ln w="38100">
                  <a:solidFill>
                    <a:schemeClr val="accent1"/>
                  </a:solidFill>
                  <a:prstDash val="solid"/>
                </a:ln>
                <a:solidFill>
                  <a:schemeClr val="bg2">
                    <a:lumMod val="20000"/>
                    <a:lumOff val="80000"/>
                  </a:schemeClr>
                </a:solidFill>
                <a:latin typeface="Jumble" panose="02000503000000020004" pitchFamily="2" charset="0"/>
              </a:rPr>
              <a:t>LETTERS OF RECOMMENDATION WITH COMMON APP</a:t>
            </a:r>
            <a:endParaRPr lang="en-US" sz="5400" dirty="0"/>
          </a:p>
        </p:txBody>
      </p:sp>
      <p:sp>
        <p:nvSpPr>
          <p:cNvPr id="7" name="TextBox 6">
            <a:extLst>
              <a:ext uri="{FF2B5EF4-FFF2-40B4-BE49-F238E27FC236}">
                <a16:creationId xmlns:a16="http://schemas.microsoft.com/office/drawing/2014/main" id="{E77F3EAE-BB95-B76B-2F9B-91ED224CD267}"/>
              </a:ext>
            </a:extLst>
          </p:cNvPr>
          <p:cNvSpPr txBox="1"/>
          <p:nvPr/>
        </p:nvSpPr>
        <p:spPr>
          <a:xfrm>
            <a:off x="966353" y="4253717"/>
            <a:ext cx="4644737" cy="1055608"/>
          </a:xfrm>
          <a:prstGeom prst="roundRect">
            <a:avLst/>
          </a:prstGeom>
          <a:solidFill>
            <a:schemeClr val="bg2">
              <a:lumMod val="40000"/>
              <a:lumOff val="60000"/>
            </a:schemeClr>
          </a:solidFill>
        </p:spPr>
        <p:txBody>
          <a:bodyPr wrap="square">
            <a:spAutoFit/>
          </a:bodyPr>
          <a:lstStyle/>
          <a:p>
            <a:pPr algn="ctr"/>
            <a:r>
              <a:rPr lang="en-US" sz="2800" b="1" dirty="0">
                <a:latin typeface="Aptos" panose="020B0004020202020204" pitchFamily="34" charset="0"/>
                <a:cs typeface="Aharoni" panose="02010803020104030203" pitchFamily="2" charset="-79"/>
                <a:hlinkClick r:id="rId3">
                  <a:extLst>
                    <a:ext uri="{A12FA001-AC4F-418D-AE19-62706E023703}">
                      <ahyp:hlinkClr xmlns:ahyp="http://schemas.microsoft.com/office/drawing/2018/hyperlinkcolor" val="tx"/>
                    </a:ext>
                  </a:extLst>
                </a:hlinkClick>
              </a:rPr>
              <a:t>CLICK HERE FOR THE STEP BY STEP GUIDE</a:t>
            </a:r>
            <a:endParaRPr lang="en-US" sz="2800" b="1" dirty="0">
              <a:latin typeface="Aptos" panose="020B0004020202020204" pitchFamily="34" charset="0"/>
              <a:cs typeface="Aharoni" panose="02010803020104030203" pitchFamily="2" charset="-79"/>
            </a:endParaRPr>
          </a:p>
        </p:txBody>
      </p:sp>
    </p:spTree>
    <p:extLst>
      <p:ext uri="{BB962C8B-B14F-4D97-AF65-F5344CB8AC3E}">
        <p14:creationId xmlns:p14="http://schemas.microsoft.com/office/powerpoint/2010/main" val="4172171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748045" y="595223"/>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NEXT STEPS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1021743" y="1840583"/>
            <a:ext cx="7673683" cy="4422852"/>
          </a:xfrm>
          <a:prstGeom prst="roundRect">
            <a:avLst/>
          </a:prstGeom>
          <a:solidFill>
            <a:schemeClr val="bg2">
              <a:lumMod val="40000"/>
              <a:lumOff val="60000"/>
            </a:schemeClr>
          </a:solidFill>
        </p:spPr>
        <p:txBody>
          <a:bodyPr>
            <a:normAutofit fontScale="92500" lnSpcReduction="10000"/>
          </a:bodyPr>
          <a:lstStyle/>
          <a:p>
            <a:pPr marL="0" indent="0" algn="l" rtl="0" fontAlgn="base">
              <a:buSzPct val="150000"/>
              <a:buNone/>
            </a:pPr>
            <a:r>
              <a:rPr lang="en-US" b="1" i="0" u="none" strike="noStrike" dirty="0">
                <a:effectLst/>
                <a:latin typeface="Aptos" panose="020B0004020202020204" pitchFamily="34" charset="0"/>
                <a:cs typeface="Aharoni" panose="02010803020104030203" pitchFamily="2" charset="-79"/>
              </a:rPr>
              <a:t>3. KEEP TRACK OF YOUR APPLICATIONS AND ACTION ITEMS. </a:t>
            </a:r>
            <a:r>
              <a:rPr lang="en-US" b="1" i="0" dirty="0">
                <a:effectLst/>
                <a:latin typeface="Aptos" panose="020B0004020202020204" pitchFamily="34" charset="0"/>
                <a:cs typeface="Aharoni" panose="02010803020104030203" pitchFamily="2" charset="-79"/>
              </a:rPr>
              <a:t>​</a:t>
            </a:r>
            <a:r>
              <a:rPr lang="en-US" b="1" i="0" u="none" strike="noStrike" dirty="0">
                <a:effectLst/>
                <a:latin typeface="Aptos" panose="020B0004020202020204" pitchFamily="34" charset="0"/>
                <a:cs typeface="Aharoni" panose="02010803020104030203" pitchFamily="2" charset="-79"/>
              </a:rPr>
              <a:t>ALWAYS CHECK YOUR EMAIL FOR NEXT STEPS. </a:t>
            </a:r>
            <a:r>
              <a:rPr lang="en-US" b="1" i="0" dirty="0">
                <a:effectLst/>
                <a:latin typeface="Aptos" panose="020B0004020202020204" pitchFamily="34" charset="0"/>
                <a:cs typeface="Aharoni" panose="02010803020104030203" pitchFamily="2" charset="-79"/>
              </a:rPr>
              <a:t>​</a:t>
            </a:r>
          </a:p>
          <a:p>
            <a:pPr lvl="1" fontAlgn="base">
              <a:buSzPct val="95000"/>
            </a:pPr>
            <a:r>
              <a:rPr lang="en-US" sz="2400" b="0" i="0" u="none" strike="noStrike" dirty="0">
                <a:effectLst/>
                <a:latin typeface="Aptos" panose="020B0004020202020204" pitchFamily="34" charset="0"/>
              </a:rPr>
              <a:t>Some things you may need to do after applying:</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Creating an account to see your outcome (</a:t>
            </a:r>
            <a:r>
              <a:rPr lang="en-US" sz="2400" b="0" i="0" u="none" strike="noStrike" dirty="0" err="1">
                <a:effectLst/>
                <a:latin typeface="Aptos" panose="020B0004020202020204" pitchFamily="34" charset="0"/>
              </a:rPr>
              <a:t>myfiu</a:t>
            </a:r>
            <a:r>
              <a:rPr lang="en-US" sz="2400" b="0" i="0" u="none" strike="noStrike" dirty="0">
                <a:effectLst/>
                <a:latin typeface="Aptos" panose="020B0004020202020204" pitchFamily="34" charset="0"/>
              </a:rPr>
              <a:t> portal, </a:t>
            </a:r>
            <a:r>
              <a:rPr lang="en-US" sz="2400" b="0" i="0" u="none" strike="noStrike" dirty="0" err="1">
                <a:effectLst/>
                <a:latin typeface="Aptos" panose="020B0004020202020204" pitchFamily="34" charset="0"/>
              </a:rPr>
              <a:t>myfsu</a:t>
            </a:r>
            <a:r>
              <a:rPr lang="en-US" sz="2400" b="0" i="0" u="none" strike="noStrike" dirty="0">
                <a:effectLst/>
                <a:latin typeface="Aptos" panose="020B0004020202020204" pitchFamily="34" charset="0"/>
              </a:rPr>
              <a:t>, cane id, etc.)</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Submitting Florida residency form</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Paying the application fee or submitting a fee waiver</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Financial aid or scholarship applications</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Submitting additional documents or forms</a:t>
            </a:r>
            <a:endParaRPr lang="en-US" sz="2400" b="0" i="0" dirty="0">
              <a:effectLst/>
              <a:latin typeface="Aptos" panose="020B0004020202020204" pitchFamily="34" charset="0"/>
            </a:endParaRPr>
          </a:p>
          <a:p>
            <a:pPr marL="457200" indent="-457200">
              <a:buFont typeface="+mj-lt"/>
              <a:buAutoNum type="arabicPeriod" startAt="2"/>
            </a:pPr>
            <a:endParaRPr lang="en-US" dirty="0">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23010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35077" y="410438"/>
            <a:ext cx="9601201" cy="1629776"/>
          </a:xfrm>
        </p:spPr>
        <p:txBody>
          <a:bodyPr>
            <a:noAutofit/>
          </a:bodyPr>
          <a:lstStyle/>
          <a:p>
            <a:r>
              <a:rPr lang="en-US" sz="4400" dirty="0">
                <a:ln w="38100">
                  <a:solidFill>
                    <a:schemeClr val="accent1"/>
                  </a:solidFill>
                  <a:prstDash val="solid"/>
                </a:ln>
                <a:solidFill>
                  <a:schemeClr val="bg2">
                    <a:lumMod val="20000"/>
                    <a:lumOff val="80000"/>
                  </a:schemeClr>
                </a:solidFill>
                <a:latin typeface="Jumble" panose="02000503000000020004" pitchFamily="2" charset="0"/>
              </a:rPr>
              <a:t>NEW COUNSELOR ASSIGNMENTS </a:t>
            </a:r>
            <a:endParaRPr lang="en-US" sz="44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a:extLst>
              <a:ext uri="{FF2B5EF4-FFF2-40B4-BE49-F238E27FC236}">
                <a16:creationId xmlns:a16="http://schemas.microsoft.com/office/drawing/2014/main" id="{CC94C61E-1A6B-C407-8249-893021CD9B63}"/>
              </a:ext>
            </a:extLst>
          </p:cNvPr>
          <p:cNvGraphicFramePr>
            <a:graphicFrameLocks noGrp="1"/>
          </p:cNvGraphicFramePr>
          <p:nvPr>
            <p:extLst>
              <p:ext uri="{D42A27DB-BD31-4B8C-83A1-F6EECF244321}">
                <p14:modId xmlns:p14="http://schemas.microsoft.com/office/powerpoint/2010/main" val="1338228565"/>
              </p:ext>
            </p:extLst>
          </p:nvPr>
        </p:nvGraphicFramePr>
        <p:xfrm>
          <a:off x="751769" y="1301078"/>
          <a:ext cx="7889271" cy="4958715"/>
        </p:xfrm>
        <a:graphic>
          <a:graphicData uri="http://schemas.openxmlformats.org/drawingml/2006/table">
            <a:tbl>
              <a:tblPr firstRow="1" firstCol="1" bandRow="1">
                <a:tableStyleId>{5940675A-B579-460E-94D1-54222C63F5DA}</a:tableStyleId>
              </a:tblPr>
              <a:tblGrid>
                <a:gridCol w="2285677">
                  <a:extLst>
                    <a:ext uri="{9D8B030D-6E8A-4147-A177-3AD203B41FA5}">
                      <a16:colId xmlns:a16="http://schemas.microsoft.com/office/drawing/2014/main" val="1909329349"/>
                    </a:ext>
                  </a:extLst>
                </a:gridCol>
                <a:gridCol w="2433140">
                  <a:extLst>
                    <a:ext uri="{9D8B030D-6E8A-4147-A177-3AD203B41FA5}">
                      <a16:colId xmlns:a16="http://schemas.microsoft.com/office/drawing/2014/main" val="713707965"/>
                    </a:ext>
                  </a:extLst>
                </a:gridCol>
                <a:gridCol w="3170454">
                  <a:extLst>
                    <a:ext uri="{9D8B030D-6E8A-4147-A177-3AD203B41FA5}">
                      <a16:colId xmlns:a16="http://schemas.microsoft.com/office/drawing/2014/main" val="1072510128"/>
                    </a:ext>
                  </a:extLst>
                </a:gridCol>
              </a:tblGrid>
              <a:tr h="302636">
                <a:tc>
                  <a:txBody>
                    <a:bodyPr/>
                    <a:lstStyle/>
                    <a:p>
                      <a:pPr marL="0" marR="0" algn="ctr">
                        <a:lnSpc>
                          <a:spcPct val="150000"/>
                        </a:lnSpc>
                        <a:spcBef>
                          <a:spcPts val="0"/>
                        </a:spcBef>
                        <a:spcAft>
                          <a:spcPts val="0"/>
                        </a:spcAft>
                      </a:pPr>
                      <a:r>
                        <a:rPr lang="en-US" sz="1600" b="1" kern="100">
                          <a:solidFill>
                            <a:schemeClr val="tx1"/>
                          </a:solidFill>
                          <a:effectLst/>
                          <a:latin typeface="Aptos" panose="020B0004020202020204" pitchFamily="34" charset="0"/>
                        </a:rPr>
                        <a:t>COUNSELOR</a:t>
                      </a:r>
                      <a:endParaRPr lang="en-US"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bg2">
                        <a:lumMod val="40000"/>
                        <a:lumOff val="60000"/>
                      </a:schemeClr>
                    </a:solidFill>
                  </a:tcPr>
                </a:tc>
                <a:tc>
                  <a:txBody>
                    <a:bodyPr/>
                    <a:lstStyle/>
                    <a:p>
                      <a:pPr marL="0" marR="0" algn="ctr">
                        <a:lnSpc>
                          <a:spcPct val="150000"/>
                        </a:lnSpc>
                        <a:spcBef>
                          <a:spcPts val="0"/>
                        </a:spcBef>
                        <a:spcAft>
                          <a:spcPts val="0"/>
                        </a:spcAft>
                      </a:pPr>
                      <a:r>
                        <a:rPr lang="en-US" sz="1600" b="1" kern="100">
                          <a:solidFill>
                            <a:schemeClr val="tx1"/>
                          </a:solidFill>
                          <a:effectLst/>
                          <a:latin typeface="Aptos" panose="020B0004020202020204" pitchFamily="34" charset="0"/>
                        </a:rPr>
                        <a:t>STUDENT LAST NAMES</a:t>
                      </a:r>
                      <a:endParaRPr lang="en-US"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bg2">
                        <a:lumMod val="40000"/>
                        <a:lumOff val="60000"/>
                      </a:schemeClr>
                    </a:solidFill>
                  </a:tcPr>
                </a:tc>
                <a:tc>
                  <a:txBody>
                    <a:bodyPr/>
                    <a:lstStyle/>
                    <a:p>
                      <a:pPr marL="0" marR="0" algn="ctr">
                        <a:lnSpc>
                          <a:spcPct val="150000"/>
                        </a:lnSpc>
                        <a:spcBef>
                          <a:spcPts val="0"/>
                        </a:spcBef>
                        <a:spcAft>
                          <a:spcPts val="0"/>
                        </a:spcAft>
                      </a:pPr>
                      <a:r>
                        <a:rPr lang="en-US" sz="1600" b="1" kern="100">
                          <a:solidFill>
                            <a:schemeClr val="tx1"/>
                          </a:solidFill>
                          <a:effectLst/>
                          <a:latin typeface="Aptos" panose="020B0004020202020204" pitchFamily="34" charset="0"/>
                        </a:rPr>
                        <a:t>EMAIL</a:t>
                      </a:r>
                      <a:endParaRPr lang="en-US"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bg2">
                        <a:lumMod val="40000"/>
                        <a:lumOff val="60000"/>
                      </a:schemeClr>
                    </a:solidFill>
                  </a:tcPr>
                </a:tc>
                <a:extLst>
                  <a:ext uri="{0D108BD9-81ED-4DB2-BD59-A6C34878D82A}">
                    <a16:rowId xmlns:a16="http://schemas.microsoft.com/office/drawing/2014/main" val="4004925123"/>
                  </a:ext>
                </a:extLst>
              </a:tr>
              <a:tr h="240030">
                <a:tc gridSpan="3">
                  <a:txBody>
                    <a:bodyPr/>
                    <a:lstStyle/>
                    <a:p>
                      <a:pPr marL="0" marR="0" algn="ctr">
                        <a:lnSpc>
                          <a:spcPct val="150000"/>
                        </a:lnSpc>
                        <a:spcBef>
                          <a:spcPts val="0"/>
                        </a:spcBef>
                        <a:spcAft>
                          <a:spcPts val="0"/>
                        </a:spcAft>
                      </a:pPr>
                      <a:r>
                        <a:rPr lang="en-US" sz="1600" b="1" kern="100" dirty="0">
                          <a:effectLst/>
                          <a:latin typeface="Aptos" panose="020B0004020202020204" pitchFamily="34" charset="0"/>
                        </a:rPr>
                        <a:t>Academy Students (DEH, HSPSL, BMIT, VPA, CAFDM)</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3050432"/>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Mr. Sepulveda</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A-D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err="1">
                          <a:effectLst/>
                          <a:latin typeface="Aptos" panose="020B0004020202020204" pitchFamily="34" charset="0"/>
                        </a:rPr>
                        <a:t>ksepulveda@dadeschools.net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455793086"/>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Collado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E- MARTINEZ, K</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339573@dadeschools.net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357208400"/>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Pedroso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MARTINEZ, L- RI</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bpedroso@dadeschools.net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742901358"/>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Bergouignan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RJ-Z</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err="1">
                          <a:effectLst/>
                          <a:latin typeface="Aptos" panose="020B0004020202020204" pitchFamily="34" charset="0"/>
                        </a:rPr>
                        <a:t>mebergouignan@dadeschools.net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831004294"/>
                  </a:ext>
                </a:extLst>
              </a:tr>
              <a:tr h="240030">
                <a:tc gridSpan="3">
                  <a:txBody>
                    <a:bodyPr/>
                    <a:lstStyle/>
                    <a:p>
                      <a:pPr marL="0" marR="0" algn="ctr">
                        <a:lnSpc>
                          <a:spcPct val="150000"/>
                        </a:lnSpc>
                        <a:spcBef>
                          <a:spcPts val="0"/>
                        </a:spcBef>
                        <a:spcAft>
                          <a:spcPts val="0"/>
                        </a:spcAft>
                      </a:pPr>
                      <a:r>
                        <a:rPr lang="en-US" sz="1600" b="1" kern="100" dirty="0">
                          <a:effectLst/>
                          <a:latin typeface="Aptos" panose="020B0004020202020204" pitchFamily="34" charset="0"/>
                        </a:rPr>
                        <a:t>IB Students</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6166287"/>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Lezcano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A-K</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nlezcano@dadeschools.net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1394888378"/>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Kurzner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L-Z</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lkurzner@dadeschools.net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854929602"/>
                  </a:ext>
                </a:extLst>
              </a:tr>
              <a:tr h="240030">
                <a:tc gridSpan="3">
                  <a:txBody>
                    <a:bodyPr/>
                    <a:lstStyle/>
                    <a:p>
                      <a:pPr marL="0" marR="0" algn="ctr">
                        <a:lnSpc>
                          <a:spcPct val="150000"/>
                        </a:lnSpc>
                        <a:spcBef>
                          <a:spcPts val="0"/>
                        </a:spcBef>
                        <a:spcAft>
                          <a:spcPts val="0"/>
                        </a:spcAft>
                      </a:pPr>
                      <a:r>
                        <a:rPr lang="en-US" sz="1600" b="1" kern="100" dirty="0">
                          <a:effectLst/>
                          <a:latin typeface="Aptos" panose="020B0004020202020204" pitchFamily="34" charset="0"/>
                        </a:rPr>
                        <a:t>AOF Students</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0605012"/>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Lezcano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A-GOM</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nlezcano@dadeschools.net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551154973"/>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Kurzner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GON- 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lkurzner@dadeschools.net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401989562"/>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Bergouignan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O-Z</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mebergouignan@dadeschools.net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292713418"/>
                  </a:ext>
                </a:extLst>
              </a:tr>
              <a:tr h="240030">
                <a:tc gridSpan="3">
                  <a:txBody>
                    <a:bodyPr/>
                    <a:lstStyle/>
                    <a:p>
                      <a:pPr marL="0" marR="0" algn="ctr">
                        <a:lnSpc>
                          <a:spcPct val="150000"/>
                        </a:lnSpc>
                        <a:spcBef>
                          <a:spcPts val="0"/>
                        </a:spcBef>
                        <a:spcAft>
                          <a:spcPts val="0"/>
                        </a:spcAft>
                      </a:pPr>
                      <a:r>
                        <a:rPr lang="en-US" sz="1600" b="1" kern="100" dirty="0">
                          <a:effectLst/>
                          <a:latin typeface="Aptos" panose="020B0004020202020204" pitchFamily="34" charset="0"/>
                        </a:rPr>
                        <a:t>College Information</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4098595"/>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Sanz</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ALL STUDENTS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err="1">
                          <a:effectLst/>
                          <a:latin typeface="Aptos" panose="020B0004020202020204" pitchFamily="34" charset="0"/>
                        </a:rPr>
                        <a:t>ssanz@dadeschools.net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746668740"/>
                  </a:ext>
                </a:extLst>
              </a:tr>
            </a:tbl>
          </a:graphicData>
        </a:graphic>
      </p:graphicFrame>
    </p:spTree>
    <p:extLst>
      <p:ext uri="{BB962C8B-B14F-4D97-AF65-F5344CB8AC3E}">
        <p14:creationId xmlns:p14="http://schemas.microsoft.com/office/powerpoint/2010/main" val="2978375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4" y="6073944"/>
            <a:ext cx="6597462"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37433" y="2168372"/>
            <a:ext cx="1260628" cy="1260628"/>
          </a:xfrm>
          <a:prstGeom prst="rect">
            <a:avLst/>
          </a:prstGeom>
        </p:spPr>
      </p:pic>
      <p:pic>
        <p:nvPicPr>
          <p:cNvPr id="6" name="Picture 5" descr="A white and blue rectangular sign with blue text&#10;&#10;Description automatically generated">
            <a:extLst>
              <a:ext uri="{FF2B5EF4-FFF2-40B4-BE49-F238E27FC236}">
                <a16:creationId xmlns:a16="http://schemas.microsoft.com/office/drawing/2014/main" id="{A7382FC0-5F4F-402A-8D97-BF4463B0824A}"/>
              </a:ext>
            </a:extLst>
          </p:cNvPr>
          <p:cNvPicPr>
            <a:picLocks noChangeAspect="1"/>
          </p:cNvPicPr>
          <p:nvPr/>
        </p:nvPicPr>
        <p:blipFill>
          <a:blip r:embed="rId3"/>
          <a:stretch>
            <a:fillRect/>
          </a:stretch>
        </p:blipFill>
        <p:spPr>
          <a:xfrm>
            <a:off x="565150" y="0"/>
            <a:ext cx="5303779" cy="6858000"/>
          </a:xfrm>
          <a:prstGeom prst="rect">
            <a:avLst/>
          </a:prstGeom>
        </p:spPr>
      </p:pic>
    </p:spTree>
    <p:extLst>
      <p:ext uri="{BB962C8B-B14F-4D97-AF65-F5344CB8AC3E}">
        <p14:creationId xmlns:p14="http://schemas.microsoft.com/office/powerpoint/2010/main" val="3409219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69921" y="906767"/>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SCOIR</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3412389" y="572860"/>
            <a:ext cx="5287992" cy="1773885"/>
          </a:xfrm>
          <a:prstGeom prst="roundRect">
            <a:avLst/>
          </a:prstGeom>
          <a:solidFill>
            <a:schemeClr val="bg2">
              <a:lumMod val="40000"/>
              <a:lumOff val="60000"/>
            </a:schemeClr>
          </a:solidFill>
        </p:spPr>
        <p:txBody>
          <a:bodyPr>
            <a:normAutofit/>
          </a:bodyPr>
          <a:lstStyle/>
          <a:p>
            <a:pPr marL="0" indent="0" algn="l" rtl="0" fontAlgn="base">
              <a:buSzPct val="150000"/>
              <a:buNone/>
            </a:pPr>
            <a:r>
              <a:rPr lang="en-US" sz="2000" b="1" dirty="0">
                <a:latin typeface="Aptos" panose="020B0004020202020204" pitchFamily="34" charset="0"/>
                <a:cs typeface="Aharoni" panose="02010803020104030203" pitchFamily="2" charset="-79"/>
              </a:rPr>
              <a:t>UPDATE YOUR PROFILE</a:t>
            </a:r>
          </a:p>
          <a:p>
            <a:pPr marL="0" indent="0" algn="l" rtl="0" fontAlgn="base">
              <a:buSzPct val="150000"/>
              <a:buNone/>
            </a:pPr>
            <a:r>
              <a:rPr lang="en-US" sz="2000" b="1" i="0" dirty="0">
                <a:effectLst/>
                <a:latin typeface="Aptos" panose="020B0004020202020204" pitchFamily="34" charset="0"/>
                <a:cs typeface="Aharoni" panose="02010803020104030203" pitchFamily="2" charset="-79"/>
              </a:rPr>
              <a:t>ADD A PHOTO</a:t>
            </a:r>
          </a:p>
          <a:p>
            <a:pPr marL="0" indent="0" algn="l" rtl="0" fontAlgn="base">
              <a:buSzPct val="150000"/>
              <a:buNone/>
            </a:pPr>
            <a:r>
              <a:rPr lang="en-US" sz="2000" b="1" dirty="0">
                <a:latin typeface="Aptos" panose="020B0004020202020204" pitchFamily="34" charset="0"/>
                <a:cs typeface="Aharoni" panose="02010803020104030203" pitchFamily="2" charset="-79"/>
              </a:rPr>
              <a:t>UPDATE PERSONAL DETAILS, ACTIVITIES,AND COLLEGE PREFERENCES</a:t>
            </a:r>
            <a:endParaRPr lang="en-US" sz="2000" b="1" i="0" dirty="0">
              <a:effectLst/>
              <a:latin typeface="Aptos" panose="020B00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pSp>
        <p:nvGrpSpPr>
          <p:cNvPr id="31" name="Group 30">
            <a:extLst>
              <a:ext uri="{FF2B5EF4-FFF2-40B4-BE49-F238E27FC236}">
                <a16:creationId xmlns:a16="http://schemas.microsoft.com/office/drawing/2014/main" id="{EAC46531-6425-6F08-7C8B-EC25088F13D9}"/>
              </a:ext>
            </a:extLst>
          </p:cNvPr>
          <p:cNvGrpSpPr/>
          <p:nvPr/>
        </p:nvGrpSpPr>
        <p:grpSpPr>
          <a:xfrm>
            <a:off x="1071393" y="2501648"/>
            <a:ext cx="8071092" cy="3854239"/>
            <a:chOff x="1071393" y="2001316"/>
            <a:chExt cx="8071092" cy="3854239"/>
          </a:xfrm>
        </p:grpSpPr>
        <p:pic>
          <p:nvPicPr>
            <p:cNvPr id="6" name="Content Placeholder 5" descr="Graphical user interface, application, website&#10;&#10;Description automatically generated">
              <a:extLst>
                <a:ext uri="{FF2B5EF4-FFF2-40B4-BE49-F238E27FC236}">
                  <a16:creationId xmlns:a16="http://schemas.microsoft.com/office/drawing/2014/main" id="{7D8CE54B-5212-731B-D0EF-DD2606E84CC1}"/>
                </a:ext>
              </a:extLst>
            </p:cNvPr>
            <p:cNvPicPr>
              <a:picLocks noChangeAspect="1"/>
            </p:cNvPicPr>
            <p:nvPr/>
          </p:nvPicPr>
          <p:blipFill>
            <a:blip r:embed="rId3"/>
            <a:stretch>
              <a:fillRect/>
            </a:stretch>
          </p:blipFill>
          <p:spPr>
            <a:xfrm>
              <a:off x="1107967" y="2001316"/>
              <a:ext cx="8034518" cy="3854239"/>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7B348FD-1008-D96C-DEC7-FB2A66E806F5}"/>
                    </a:ext>
                  </a:extLst>
                </p14:cNvPr>
                <p14:cNvContentPartPr/>
                <p14:nvPr/>
              </p14:nvContentPartPr>
              <p14:xfrm>
                <a:off x="1190883" y="3854819"/>
                <a:ext cx="1027440" cy="360"/>
              </p14:xfrm>
            </p:contentPart>
          </mc:Choice>
          <mc:Fallback xmlns="">
            <p:pic>
              <p:nvPicPr>
                <p:cNvPr id="7" name="Ink 6">
                  <a:extLst>
                    <a:ext uri="{FF2B5EF4-FFF2-40B4-BE49-F238E27FC236}">
                      <a16:creationId xmlns:a16="http://schemas.microsoft.com/office/drawing/2014/main" id="{47B348FD-1008-D96C-DEC7-FB2A66E806F5}"/>
                    </a:ext>
                  </a:extLst>
                </p:cNvPr>
                <p:cNvPicPr/>
                <p:nvPr/>
              </p:nvPicPr>
              <p:blipFill>
                <a:blip r:embed="rId5"/>
                <a:stretch>
                  <a:fillRect/>
                </a:stretch>
              </p:blipFill>
              <p:spPr>
                <a:xfrm>
                  <a:off x="1127883" y="3791819"/>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C9C0F5A-E208-6EC5-8462-AA908ABD1897}"/>
                    </a:ext>
                  </a:extLst>
                </p14:cNvPr>
                <p14:cNvContentPartPr/>
                <p14:nvPr/>
              </p14:nvContentPartPr>
              <p14:xfrm>
                <a:off x="1190883" y="3997538"/>
                <a:ext cx="1027440" cy="360"/>
              </p14:xfrm>
            </p:contentPart>
          </mc:Choice>
          <mc:Fallback xmlns="">
            <p:pic>
              <p:nvPicPr>
                <p:cNvPr id="8" name="Ink 7">
                  <a:extLst>
                    <a:ext uri="{FF2B5EF4-FFF2-40B4-BE49-F238E27FC236}">
                      <a16:creationId xmlns:a16="http://schemas.microsoft.com/office/drawing/2014/main" id="{4C9C0F5A-E208-6EC5-8462-AA908ABD1897}"/>
                    </a:ext>
                  </a:extLst>
                </p:cNvPr>
                <p:cNvPicPr/>
                <p:nvPr/>
              </p:nvPicPr>
              <p:blipFill>
                <a:blip r:embed="rId5"/>
                <a:stretch>
                  <a:fillRect/>
                </a:stretch>
              </p:blipFill>
              <p:spPr>
                <a:xfrm>
                  <a:off x="1127883" y="3934538"/>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E7CF30C3-E485-A69E-6B68-2767EB7A14A5}"/>
                    </a:ext>
                  </a:extLst>
                </p14:cNvPr>
                <p14:cNvContentPartPr/>
                <p14:nvPr/>
              </p14:nvContentPartPr>
              <p14:xfrm>
                <a:off x="2493472" y="3578775"/>
                <a:ext cx="1027440" cy="360"/>
              </p14:xfrm>
            </p:contentPart>
          </mc:Choice>
          <mc:Fallback xmlns="">
            <p:pic>
              <p:nvPicPr>
                <p:cNvPr id="9" name="Ink 8">
                  <a:extLst>
                    <a:ext uri="{FF2B5EF4-FFF2-40B4-BE49-F238E27FC236}">
                      <a16:creationId xmlns:a16="http://schemas.microsoft.com/office/drawing/2014/main" id="{E7CF30C3-E485-A69E-6B68-2767EB7A14A5}"/>
                    </a:ext>
                  </a:extLst>
                </p:cNvPr>
                <p:cNvPicPr/>
                <p:nvPr/>
              </p:nvPicPr>
              <p:blipFill>
                <a:blip r:embed="rId5"/>
                <a:stretch>
                  <a:fillRect/>
                </a:stretch>
              </p:blipFill>
              <p:spPr>
                <a:xfrm>
                  <a:off x="2430472" y="3515775"/>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5C04C271-7D2F-0FD6-5DED-552449358951}"/>
                    </a:ext>
                  </a:extLst>
                </p14:cNvPr>
                <p14:cNvContentPartPr/>
                <p14:nvPr/>
              </p14:nvContentPartPr>
              <p14:xfrm>
                <a:off x="2562482" y="3278865"/>
                <a:ext cx="1103743" cy="360"/>
              </p14:xfrm>
            </p:contentPart>
          </mc:Choice>
          <mc:Fallback xmlns="">
            <p:pic>
              <p:nvPicPr>
                <p:cNvPr id="10" name="Ink 9">
                  <a:extLst>
                    <a:ext uri="{FF2B5EF4-FFF2-40B4-BE49-F238E27FC236}">
                      <a16:creationId xmlns:a16="http://schemas.microsoft.com/office/drawing/2014/main" id="{5C04C271-7D2F-0FD6-5DED-552449358951}"/>
                    </a:ext>
                  </a:extLst>
                </p:cNvPr>
                <p:cNvPicPr/>
                <p:nvPr/>
              </p:nvPicPr>
              <p:blipFill>
                <a:blip r:embed="rId9"/>
                <a:stretch>
                  <a:fillRect/>
                </a:stretch>
              </p:blipFill>
              <p:spPr>
                <a:xfrm>
                  <a:off x="2499483" y="3215865"/>
                  <a:ext cx="1229381"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39F67AB7-3282-6001-577C-174354E1E8DB}"/>
                    </a:ext>
                  </a:extLst>
                </p14:cNvPr>
                <p14:cNvContentPartPr/>
                <p14:nvPr/>
              </p14:nvContentPartPr>
              <p14:xfrm>
                <a:off x="2562482" y="5156234"/>
                <a:ext cx="1027440" cy="360"/>
              </p14:xfrm>
            </p:contentPart>
          </mc:Choice>
          <mc:Fallback xmlns="">
            <p:pic>
              <p:nvPicPr>
                <p:cNvPr id="11" name="Ink 10">
                  <a:extLst>
                    <a:ext uri="{FF2B5EF4-FFF2-40B4-BE49-F238E27FC236}">
                      <a16:creationId xmlns:a16="http://schemas.microsoft.com/office/drawing/2014/main" id="{39F67AB7-3282-6001-577C-174354E1E8DB}"/>
                    </a:ext>
                  </a:extLst>
                </p:cNvPr>
                <p:cNvPicPr/>
                <p:nvPr/>
              </p:nvPicPr>
              <p:blipFill>
                <a:blip r:embed="rId5"/>
                <a:stretch>
                  <a:fillRect/>
                </a:stretch>
              </p:blipFill>
              <p:spPr>
                <a:xfrm>
                  <a:off x="2499482" y="5093234"/>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7E271A81-F04D-D735-6CE9-55A74EA99EAF}"/>
                    </a:ext>
                  </a:extLst>
                </p14:cNvPr>
                <p14:cNvContentPartPr/>
                <p14:nvPr/>
              </p14:nvContentPartPr>
              <p14:xfrm>
                <a:off x="2527977" y="5455784"/>
                <a:ext cx="1027440" cy="360"/>
              </p14:xfrm>
            </p:contentPart>
          </mc:Choice>
          <mc:Fallback xmlns="">
            <p:pic>
              <p:nvPicPr>
                <p:cNvPr id="12" name="Ink 11">
                  <a:extLst>
                    <a:ext uri="{FF2B5EF4-FFF2-40B4-BE49-F238E27FC236}">
                      <a16:creationId xmlns:a16="http://schemas.microsoft.com/office/drawing/2014/main" id="{7E271A81-F04D-D735-6CE9-55A74EA99EAF}"/>
                    </a:ext>
                  </a:extLst>
                </p:cNvPr>
                <p:cNvPicPr/>
                <p:nvPr/>
              </p:nvPicPr>
              <p:blipFill>
                <a:blip r:embed="rId5"/>
                <a:stretch>
                  <a:fillRect/>
                </a:stretch>
              </p:blipFill>
              <p:spPr>
                <a:xfrm>
                  <a:off x="2464977" y="5392784"/>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3A6DDB69-94EB-585C-52E4-B61C28D6E90F}"/>
                    </a:ext>
                  </a:extLst>
                </p14:cNvPr>
                <p14:cNvContentPartPr/>
                <p14:nvPr/>
              </p14:nvContentPartPr>
              <p14:xfrm>
                <a:off x="6985592" y="3647786"/>
                <a:ext cx="1321646" cy="360"/>
              </p14:xfrm>
            </p:contentPart>
          </mc:Choice>
          <mc:Fallback xmlns="">
            <p:pic>
              <p:nvPicPr>
                <p:cNvPr id="13" name="Ink 12">
                  <a:extLst>
                    <a:ext uri="{FF2B5EF4-FFF2-40B4-BE49-F238E27FC236}">
                      <a16:creationId xmlns:a16="http://schemas.microsoft.com/office/drawing/2014/main" id="{3A6DDB69-94EB-585C-52E4-B61C28D6E90F}"/>
                    </a:ext>
                  </a:extLst>
                </p:cNvPr>
                <p:cNvPicPr/>
                <p:nvPr/>
              </p:nvPicPr>
              <p:blipFill>
                <a:blip r:embed="rId13"/>
                <a:stretch>
                  <a:fillRect/>
                </a:stretch>
              </p:blipFill>
              <p:spPr>
                <a:xfrm>
                  <a:off x="6922588" y="3584786"/>
                  <a:ext cx="1447294"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4222A110-DEB4-D378-6B1B-D2D658578C63}"/>
                    </a:ext>
                  </a:extLst>
                </p14:cNvPr>
                <p14:cNvContentPartPr/>
                <p14:nvPr/>
              </p14:nvContentPartPr>
              <p14:xfrm>
                <a:off x="4779819" y="3927896"/>
                <a:ext cx="360" cy="360"/>
              </p14:xfrm>
            </p:contentPart>
          </mc:Choice>
          <mc:Fallback xmlns="">
            <p:pic>
              <p:nvPicPr>
                <p:cNvPr id="14" name="Ink 13">
                  <a:extLst>
                    <a:ext uri="{FF2B5EF4-FFF2-40B4-BE49-F238E27FC236}">
                      <a16:creationId xmlns:a16="http://schemas.microsoft.com/office/drawing/2014/main" id="{4222A110-DEB4-D378-6B1B-D2D658578C63}"/>
                    </a:ext>
                  </a:extLst>
                </p:cNvPr>
                <p:cNvPicPr/>
                <p:nvPr/>
              </p:nvPicPr>
              <p:blipFill>
                <a:blip r:embed="rId15"/>
                <a:stretch>
                  <a:fillRect/>
                </a:stretch>
              </p:blipFill>
              <p:spPr>
                <a:xfrm>
                  <a:off x="4743819" y="389189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FA2F815A-D675-5883-80D9-32ED7C85019C}"/>
                    </a:ext>
                  </a:extLst>
                </p14:cNvPr>
                <p14:cNvContentPartPr/>
                <p14:nvPr/>
              </p14:nvContentPartPr>
              <p14:xfrm>
                <a:off x="4779819" y="4083159"/>
                <a:ext cx="360" cy="360"/>
              </p14:xfrm>
            </p:contentPart>
          </mc:Choice>
          <mc:Fallback xmlns="">
            <p:pic>
              <p:nvPicPr>
                <p:cNvPr id="15" name="Ink 14">
                  <a:extLst>
                    <a:ext uri="{FF2B5EF4-FFF2-40B4-BE49-F238E27FC236}">
                      <a16:creationId xmlns:a16="http://schemas.microsoft.com/office/drawing/2014/main" id="{FA2F815A-D675-5883-80D9-32ED7C85019C}"/>
                    </a:ext>
                  </a:extLst>
                </p:cNvPr>
                <p:cNvPicPr/>
                <p:nvPr/>
              </p:nvPicPr>
              <p:blipFill>
                <a:blip r:embed="rId15"/>
                <a:stretch>
                  <a:fillRect/>
                </a:stretch>
              </p:blipFill>
              <p:spPr>
                <a:xfrm>
                  <a:off x="4743819" y="4047159"/>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B148D0C9-22CB-5E4D-5153-5C03516307DB}"/>
                    </a:ext>
                  </a:extLst>
                </p14:cNvPr>
                <p14:cNvContentPartPr/>
                <p14:nvPr/>
              </p14:nvContentPartPr>
              <p14:xfrm>
                <a:off x="2968401" y="4716805"/>
                <a:ext cx="814680" cy="360"/>
              </p14:xfrm>
            </p:contentPart>
          </mc:Choice>
          <mc:Fallback xmlns="">
            <p:pic>
              <p:nvPicPr>
                <p:cNvPr id="17" name="Ink 16">
                  <a:extLst>
                    <a:ext uri="{FF2B5EF4-FFF2-40B4-BE49-F238E27FC236}">
                      <a16:creationId xmlns:a16="http://schemas.microsoft.com/office/drawing/2014/main" id="{B148D0C9-22CB-5E4D-5153-5C03516307DB}"/>
                    </a:ext>
                  </a:extLst>
                </p:cNvPr>
                <p:cNvPicPr/>
                <p:nvPr/>
              </p:nvPicPr>
              <p:blipFill>
                <a:blip r:embed="rId18"/>
                <a:stretch>
                  <a:fillRect/>
                </a:stretch>
              </p:blipFill>
              <p:spPr>
                <a:xfrm>
                  <a:off x="2932401" y="4680805"/>
                  <a:ext cx="886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936BF15A-DE3B-104E-CD4B-5A61909553C8}"/>
                    </a:ext>
                  </a:extLst>
                </p14:cNvPr>
                <p14:cNvContentPartPr/>
                <p14:nvPr/>
              </p14:nvContentPartPr>
              <p14:xfrm>
                <a:off x="3041697" y="4844354"/>
                <a:ext cx="741384" cy="360"/>
              </p14:xfrm>
            </p:contentPart>
          </mc:Choice>
          <mc:Fallback xmlns="">
            <p:pic>
              <p:nvPicPr>
                <p:cNvPr id="18" name="Ink 17">
                  <a:extLst>
                    <a:ext uri="{FF2B5EF4-FFF2-40B4-BE49-F238E27FC236}">
                      <a16:creationId xmlns:a16="http://schemas.microsoft.com/office/drawing/2014/main" id="{936BF15A-DE3B-104E-CD4B-5A61909553C8}"/>
                    </a:ext>
                  </a:extLst>
                </p:cNvPr>
                <p:cNvPicPr/>
                <p:nvPr/>
              </p:nvPicPr>
              <p:blipFill>
                <a:blip r:embed="rId20"/>
                <a:stretch>
                  <a:fillRect/>
                </a:stretch>
              </p:blipFill>
              <p:spPr>
                <a:xfrm>
                  <a:off x="3005690" y="4808354"/>
                  <a:ext cx="813038"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73296758-5962-A6FB-B3FF-7982522E1E93}"/>
                    </a:ext>
                  </a:extLst>
                </p14:cNvPr>
                <p14:cNvContentPartPr/>
                <p14:nvPr/>
              </p14:nvContentPartPr>
              <p14:xfrm>
                <a:off x="2905008" y="4493099"/>
                <a:ext cx="459294" cy="360"/>
              </p14:xfrm>
            </p:contentPart>
          </mc:Choice>
          <mc:Fallback xmlns="">
            <p:pic>
              <p:nvPicPr>
                <p:cNvPr id="19" name="Ink 18">
                  <a:extLst>
                    <a:ext uri="{FF2B5EF4-FFF2-40B4-BE49-F238E27FC236}">
                      <a16:creationId xmlns:a16="http://schemas.microsoft.com/office/drawing/2014/main" id="{73296758-5962-A6FB-B3FF-7982522E1E93}"/>
                    </a:ext>
                  </a:extLst>
                </p:cNvPr>
                <p:cNvPicPr/>
                <p:nvPr/>
              </p:nvPicPr>
              <p:blipFill>
                <a:blip r:embed="rId22"/>
                <a:stretch>
                  <a:fillRect/>
                </a:stretch>
              </p:blipFill>
              <p:spPr>
                <a:xfrm>
                  <a:off x="2869013" y="4457099"/>
                  <a:ext cx="530924"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7ED703FB-16DA-E363-3003-3B25DF6D4905}"/>
                    </a:ext>
                  </a:extLst>
                </p14:cNvPr>
                <p14:cNvContentPartPr/>
                <p14:nvPr/>
              </p14:nvContentPartPr>
              <p14:xfrm>
                <a:off x="2812050" y="4602293"/>
                <a:ext cx="459294" cy="360"/>
              </p14:xfrm>
            </p:contentPart>
          </mc:Choice>
          <mc:Fallback xmlns="">
            <p:pic>
              <p:nvPicPr>
                <p:cNvPr id="20" name="Ink 19">
                  <a:extLst>
                    <a:ext uri="{FF2B5EF4-FFF2-40B4-BE49-F238E27FC236}">
                      <a16:creationId xmlns:a16="http://schemas.microsoft.com/office/drawing/2014/main" id="{7ED703FB-16DA-E363-3003-3B25DF6D4905}"/>
                    </a:ext>
                  </a:extLst>
                </p:cNvPr>
                <p:cNvPicPr/>
                <p:nvPr/>
              </p:nvPicPr>
              <p:blipFill>
                <a:blip r:embed="rId22"/>
                <a:stretch>
                  <a:fillRect/>
                </a:stretch>
              </p:blipFill>
              <p:spPr>
                <a:xfrm>
                  <a:off x="2776055" y="4566293"/>
                  <a:ext cx="530924"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36AA7314-5162-71B5-06AD-693CA99537B6}"/>
                    </a:ext>
                  </a:extLst>
                </p14:cNvPr>
                <p14:cNvContentPartPr/>
                <p14:nvPr/>
              </p14:nvContentPartPr>
              <p14:xfrm>
                <a:off x="2982226" y="4382558"/>
                <a:ext cx="360" cy="360"/>
              </p14:xfrm>
            </p:contentPart>
          </mc:Choice>
          <mc:Fallback xmlns="">
            <p:pic>
              <p:nvPicPr>
                <p:cNvPr id="21" name="Ink 20">
                  <a:extLst>
                    <a:ext uri="{FF2B5EF4-FFF2-40B4-BE49-F238E27FC236}">
                      <a16:creationId xmlns:a16="http://schemas.microsoft.com/office/drawing/2014/main" id="{36AA7314-5162-71B5-06AD-693CA99537B6}"/>
                    </a:ext>
                  </a:extLst>
                </p:cNvPr>
                <p:cNvPicPr/>
                <p:nvPr/>
              </p:nvPicPr>
              <p:blipFill>
                <a:blip r:embed="rId15"/>
                <a:stretch>
                  <a:fillRect/>
                </a:stretch>
              </p:blipFill>
              <p:spPr>
                <a:xfrm>
                  <a:off x="2946226" y="434655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B49B27B1-6A6C-E9E7-9179-F91B84C1E939}"/>
                    </a:ext>
                  </a:extLst>
                </p14:cNvPr>
                <p14:cNvContentPartPr/>
                <p14:nvPr/>
              </p14:nvContentPartPr>
              <p14:xfrm>
                <a:off x="2691497" y="3944280"/>
                <a:ext cx="459294" cy="360"/>
              </p14:xfrm>
            </p:contentPart>
          </mc:Choice>
          <mc:Fallback xmlns="">
            <p:pic>
              <p:nvPicPr>
                <p:cNvPr id="22" name="Ink 21">
                  <a:extLst>
                    <a:ext uri="{FF2B5EF4-FFF2-40B4-BE49-F238E27FC236}">
                      <a16:creationId xmlns:a16="http://schemas.microsoft.com/office/drawing/2014/main" id="{B49B27B1-6A6C-E9E7-9179-F91B84C1E939}"/>
                    </a:ext>
                  </a:extLst>
                </p:cNvPr>
                <p:cNvPicPr/>
                <p:nvPr/>
              </p:nvPicPr>
              <p:blipFill>
                <a:blip r:embed="rId22"/>
                <a:stretch>
                  <a:fillRect/>
                </a:stretch>
              </p:blipFill>
              <p:spPr>
                <a:xfrm>
                  <a:off x="2655502" y="3908280"/>
                  <a:ext cx="530924" cy="72000"/>
                </a:xfrm>
                <a:prstGeom prst="rect">
                  <a:avLst/>
                </a:prstGeom>
              </p:spPr>
            </p:pic>
          </mc:Fallback>
        </mc:AlternateContent>
        <p:pic>
          <p:nvPicPr>
            <p:cNvPr id="23" name="Picture 22" descr="A person in a hat and cape&#10;&#10;Description automatically generated">
              <a:extLst>
                <a:ext uri="{FF2B5EF4-FFF2-40B4-BE49-F238E27FC236}">
                  <a16:creationId xmlns:a16="http://schemas.microsoft.com/office/drawing/2014/main" id="{E7DE2B03-6426-A318-6FAD-F5482EB76837}"/>
                </a:ext>
              </a:extLst>
            </p:cNvPr>
            <p:cNvPicPr>
              <a:picLocks noChangeAspect="1"/>
            </p:cNvPicPr>
            <p:nvPr/>
          </p:nvPicPr>
          <p:blipFill>
            <a:blip r:embed="rId2"/>
            <a:stretch>
              <a:fillRect/>
            </a:stretch>
          </p:blipFill>
          <p:spPr>
            <a:xfrm>
              <a:off x="1071393" y="2887568"/>
              <a:ext cx="1260628" cy="1260628"/>
            </a:xfrm>
            <a:prstGeom prst="rect">
              <a:avLst/>
            </a:prstGeom>
          </p:spPr>
        </p:pic>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0A7A265C-CE76-CBE0-219D-520679D6D8BC}"/>
                    </a:ext>
                  </a:extLst>
                </p14:cNvPr>
                <p14:cNvContentPartPr/>
                <p14:nvPr/>
              </p14:nvContentPartPr>
              <p14:xfrm>
                <a:off x="2479647" y="3596324"/>
                <a:ext cx="1027440" cy="360"/>
              </p14:xfrm>
            </p:contentPart>
          </mc:Choice>
          <mc:Fallback xmlns="">
            <p:pic>
              <p:nvPicPr>
                <p:cNvPr id="24" name="Ink 23">
                  <a:extLst>
                    <a:ext uri="{FF2B5EF4-FFF2-40B4-BE49-F238E27FC236}">
                      <a16:creationId xmlns:a16="http://schemas.microsoft.com/office/drawing/2014/main" id="{0A7A265C-CE76-CBE0-219D-520679D6D8BC}"/>
                    </a:ext>
                  </a:extLst>
                </p:cNvPr>
                <p:cNvPicPr/>
                <p:nvPr/>
              </p:nvPicPr>
              <p:blipFill>
                <a:blip r:embed="rId5"/>
                <a:stretch>
                  <a:fillRect/>
                </a:stretch>
              </p:blipFill>
              <p:spPr>
                <a:xfrm>
                  <a:off x="2416647" y="3533324"/>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62D248B1-471E-282F-A125-1649784822E9}"/>
                    </a:ext>
                  </a:extLst>
                </p14:cNvPr>
                <p14:cNvContentPartPr/>
                <p14:nvPr/>
              </p14:nvContentPartPr>
              <p14:xfrm>
                <a:off x="2548657" y="3296414"/>
                <a:ext cx="1103743" cy="360"/>
              </p14:xfrm>
            </p:contentPart>
          </mc:Choice>
          <mc:Fallback xmlns="">
            <p:pic>
              <p:nvPicPr>
                <p:cNvPr id="25" name="Ink 24">
                  <a:extLst>
                    <a:ext uri="{FF2B5EF4-FFF2-40B4-BE49-F238E27FC236}">
                      <a16:creationId xmlns:a16="http://schemas.microsoft.com/office/drawing/2014/main" id="{62D248B1-471E-282F-A125-1649784822E9}"/>
                    </a:ext>
                  </a:extLst>
                </p:cNvPr>
                <p:cNvPicPr/>
                <p:nvPr/>
              </p:nvPicPr>
              <p:blipFill>
                <a:blip r:embed="rId9"/>
                <a:stretch>
                  <a:fillRect/>
                </a:stretch>
              </p:blipFill>
              <p:spPr>
                <a:xfrm>
                  <a:off x="2485658" y="3233414"/>
                  <a:ext cx="1229381"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E723A8FA-D7F8-547D-A859-50FD0D975E73}"/>
                    </a:ext>
                  </a:extLst>
                </p14:cNvPr>
                <p14:cNvContentPartPr/>
                <p14:nvPr/>
              </p14:nvContentPartPr>
              <p14:xfrm>
                <a:off x="6971767" y="3665335"/>
                <a:ext cx="1321646" cy="360"/>
              </p14:xfrm>
            </p:contentPart>
          </mc:Choice>
          <mc:Fallback xmlns="">
            <p:pic>
              <p:nvPicPr>
                <p:cNvPr id="26" name="Ink 25">
                  <a:extLst>
                    <a:ext uri="{FF2B5EF4-FFF2-40B4-BE49-F238E27FC236}">
                      <a16:creationId xmlns:a16="http://schemas.microsoft.com/office/drawing/2014/main" id="{E723A8FA-D7F8-547D-A859-50FD0D975E73}"/>
                    </a:ext>
                  </a:extLst>
                </p:cNvPr>
                <p:cNvPicPr/>
                <p:nvPr/>
              </p:nvPicPr>
              <p:blipFill>
                <a:blip r:embed="rId13"/>
                <a:stretch>
                  <a:fillRect/>
                </a:stretch>
              </p:blipFill>
              <p:spPr>
                <a:xfrm>
                  <a:off x="6908763" y="3602335"/>
                  <a:ext cx="1447294"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C4CCC5C7-A384-50CC-973C-66A8998B5D49}"/>
                    </a:ext>
                  </a:extLst>
                </p14:cNvPr>
                <p14:cNvContentPartPr/>
                <p14:nvPr/>
              </p14:nvContentPartPr>
              <p14:xfrm>
                <a:off x="4765994" y="3945445"/>
                <a:ext cx="360" cy="360"/>
              </p14:xfrm>
            </p:contentPart>
          </mc:Choice>
          <mc:Fallback xmlns="">
            <p:pic>
              <p:nvPicPr>
                <p:cNvPr id="27" name="Ink 26">
                  <a:extLst>
                    <a:ext uri="{FF2B5EF4-FFF2-40B4-BE49-F238E27FC236}">
                      <a16:creationId xmlns:a16="http://schemas.microsoft.com/office/drawing/2014/main" id="{C4CCC5C7-A384-50CC-973C-66A8998B5D49}"/>
                    </a:ext>
                  </a:extLst>
                </p:cNvPr>
                <p:cNvPicPr/>
                <p:nvPr/>
              </p:nvPicPr>
              <p:blipFill>
                <a:blip r:embed="rId15"/>
                <a:stretch>
                  <a:fillRect/>
                </a:stretch>
              </p:blipFill>
              <p:spPr>
                <a:xfrm>
                  <a:off x="4729994" y="390944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248BE75B-1BB9-65A2-BAC4-7365705B53AA}"/>
                    </a:ext>
                  </a:extLst>
                </p14:cNvPr>
                <p14:cNvContentPartPr/>
                <p14:nvPr/>
              </p14:nvContentPartPr>
              <p14:xfrm>
                <a:off x="4765994" y="4100708"/>
                <a:ext cx="360" cy="360"/>
              </p14:xfrm>
            </p:contentPart>
          </mc:Choice>
          <mc:Fallback xmlns="">
            <p:pic>
              <p:nvPicPr>
                <p:cNvPr id="28" name="Ink 27">
                  <a:extLst>
                    <a:ext uri="{FF2B5EF4-FFF2-40B4-BE49-F238E27FC236}">
                      <a16:creationId xmlns:a16="http://schemas.microsoft.com/office/drawing/2014/main" id="{248BE75B-1BB9-65A2-BAC4-7365705B53AA}"/>
                    </a:ext>
                  </a:extLst>
                </p:cNvPr>
                <p:cNvPicPr/>
                <p:nvPr/>
              </p:nvPicPr>
              <p:blipFill>
                <a:blip r:embed="rId15"/>
                <a:stretch>
                  <a:fillRect/>
                </a:stretch>
              </p:blipFill>
              <p:spPr>
                <a:xfrm>
                  <a:off x="4729994" y="406470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Ink 28">
                  <a:extLst>
                    <a:ext uri="{FF2B5EF4-FFF2-40B4-BE49-F238E27FC236}">
                      <a16:creationId xmlns:a16="http://schemas.microsoft.com/office/drawing/2014/main" id="{950C699C-F817-9D1B-C793-D1E7CCE6147F}"/>
                    </a:ext>
                  </a:extLst>
                </p14:cNvPr>
                <p14:cNvContentPartPr/>
                <p14:nvPr/>
              </p14:nvContentPartPr>
              <p14:xfrm>
                <a:off x="2968401" y="4400107"/>
                <a:ext cx="360" cy="360"/>
              </p14:xfrm>
            </p:contentPart>
          </mc:Choice>
          <mc:Fallback xmlns="">
            <p:pic>
              <p:nvPicPr>
                <p:cNvPr id="29" name="Ink 28">
                  <a:extLst>
                    <a:ext uri="{FF2B5EF4-FFF2-40B4-BE49-F238E27FC236}">
                      <a16:creationId xmlns:a16="http://schemas.microsoft.com/office/drawing/2014/main" id="{950C699C-F817-9D1B-C793-D1E7CCE6147F}"/>
                    </a:ext>
                  </a:extLst>
                </p:cNvPr>
                <p:cNvPicPr/>
                <p:nvPr/>
              </p:nvPicPr>
              <p:blipFill>
                <a:blip r:embed="rId15"/>
                <a:stretch>
                  <a:fillRect/>
                </a:stretch>
              </p:blipFill>
              <p:spPr>
                <a:xfrm>
                  <a:off x="2932401" y="4364107"/>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Ink 29">
                  <a:extLst>
                    <a:ext uri="{FF2B5EF4-FFF2-40B4-BE49-F238E27FC236}">
                      <a16:creationId xmlns:a16="http://schemas.microsoft.com/office/drawing/2014/main" id="{CFE7A002-8610-D534-0151-640979559148}"/>
                    </a:ext>
                  </a:extLst>
                </p14:cNvPr>
                <p14:cNvContentPartPr/>
                <p14:nvPr/>
              </p14:nvContentPartPr>
              <p14:xfrm>
                <a:off x="2677672" y="3961829"/>
                <a:ext cx="459294" cy="360"/>
              </p14:xfrm>
            </p:contentPart>
          </mc:Choice>
          <mc:Fallback xmlns="">
            <p:pic>
              <p:nvPicPr>
                <p:cNvPr id="30" name="Ink 29">
                  <a:extLst>
                    <a:ext uri="{FF2B5EF4-FFF2-40B4-BE49-F238E27FC236}">
                      <a16:creationId xmlns:a16="http://schemas.microsoft.com/office/drawing/2014/main" id="{CFE7A002-8610-D534-0151-640979559148}"/>
                    </a:ext>
                  </a:extLst>
                </p:cNvPr>
                <p:cNvPicPr/>
                <p:nvPr/>
              </p:nvPicPr>
              <p:blipFill>
                <a:blip r:embed="rId22"/>
                <a:stretch>
                  <a:fillRect/>
                </a:stretch>
              </p:blipFill>
              <p:spPr>
                <a:xfrm>
                  <a:off x="2641677" y="3925829"/>
                  <a:ext cx="530924" cy="72000"/>
                </a:xfrm>
                <a:prstGeom prst="rect">
                  <a:avLst/>
                </a:prstGeom>
              </p:spPr>
            </p:pic>
          </mc:Fallback>
        </mc:AlternateContent>
      </p:grpSp>
    </p:spTree>
    <p:extLst>
      <p:ext uri="{BB962C8B-B14F-4D97-AF65-F5344CB8AC3E}">
        <p14:creationId xmlns:p14="http://schemas.microsoft.com/office/powerpoint/2010/main" val="2472597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527306"/>
            <a:ext cx="8726300" cy="1977511"/>
          </a:xfrm>
        </p:spPr>
        <p:txBody>
          <a:bodyPr>
            <a:normAutofit fontScale="90000"/>
          </a:bodyPr>
          <a:lstStyle/>
          <a:p>
            <a:r>
              <a:rPr lang="en-US" sz="8000" dirty="0">
                <a:ln w="38100">
                  <a:solidFill>
                    <a:schemeClr val="accent1"/>
                  </a:solidFill>
                  <a:prstDash val="solid"/>
                </a:ln>
                <a:solidFill>
                  <a:schemeClr val="bg2">
                    <a:lumMod val="20000"/>
                    <a:lumOff val="80000"/>
                  </a:schemeClr>
                </a:solidFill>
                <a:latin typeface="Jumble" panose="02000503000000020004" pitchFamily="2" charset="0"/>
              </a:rPr>
              <a:t>SCOIR DEADLINES</a:t>
            </a:r>
            <a:endParaRPr lang="en-US" sz="8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1028085" y="1642362"/>
            <a:ext cx="7969266" cy="4618391"/>
          </a:xfrm>
        </p:spPr>
        <p:txBody>
          <a:bodyPr>
            <a:normAutofit/>
          </a:bodyPr>
          <a:lstStyle/>
          <a:p>
            <a:r>
              <a:rPr lang="en-US" dirty="0">
                <a:solidFill>
                  <a:schemeClr val="tx1"/>
                </a:solidFill>
                <a:latin typeface="Aptos" panose="020B0004020202020204" pitchFamily="34" charset="0"/>
              </a:rPr>
              <a:t>If applying to a school with a </a:t>
            </a:r>
            <a:r>
              <a:rPr lang="en-US" b="1" dirty="0">
                <a:solidFill>
                  <a:schemeClr val="tx1"/>
                </a:solidFill>
                <a:highlight>
                  <a:srgbClr val="FFFF00"/>
                </a:highlight>
                <a:latin typeface="Aptos" panose="020B0004020202020204" pitchFamily="34" charset="0"/>
                <a:cs typeface="Aharoni" panose="02010803020104030203" pitchFamily="2" charset="-79"/>
              </a:rPr>
              <a:t>NOVEMBER 1</a:t>
            </a:r>
            <a:r>
              <a:rPr lang="en-US" b="1" baseline="30000" dirty="0">
                <a:solidFill>
                  <a:schemeClr val="tx1"/>
                </a:solidFill>
                <a:highlight>
                  <a:srgbClr val="FFFF00"/>
                </a:highlight>
                <a:latin typeface="Aptos" panose="020B0004020202020204" pitchFamily="34" charset="0"/>
                <a:cs typeface="Aharoni" panose="02010803020104030203" pitchFamily="2" charset="-79"/>
              </a:rPr>
              <a:t>ST</a:t>
            </a:r>
            <a:r>
              <a:rPr lang="en-US" b="1" dirty="0">
                <a:solidFill>
                  <a:schemeClr val="tx1"/>
                </a:solidFill>
                <a:highlight>
                  <a:srgbClr val="FFFF00"/>
                </a:highlight>
                <a:latin typeface="Aptos" panose="020B0004020202020204" pitchFamily="34" charset="0"/>
                <a:cs typeface="Aharoni" panose="02010803020104030203" pitchFamily="2" charset="-79"/>
              </a:rPr>
              <a:t> DEADLINE OR EARLIER</a:t>
            </a:r>
            <a:r>
              <a:rPr lang="en-US" b="1" dirty="0">
                <a:solidFill>
                  <a:schemeClr val="tx1"/>
                </a:solidFill>
                <a:latin typeface="Aptos" panose="020B0004020202020204" pitchFamily="34" charset="0"/>
                <a:cs typeface="Aharoni" panose="02010803020104030203" pitchFamily="2" charset="-79"/>
              </a:rPr>
              <a:t> </a:t>
            </a:r>
            <a:r>
              <a:rPr lang="en-US" dirty="0">
                <a:solidFill>
                  <a:schemeClr val="tx1"/>
                </a:solidFill>
                <a:latin typeface="Aptos" panose="020B0004020202020204" pitchFamily="34" charset="0"/>
                <a:cs typeface="Aharoni" panose="02010803020104030203" pitchFamily="2" charset="-79"/>
              </a:rPr>
              <a:t>you</a:t>
            </a:r>
            <a:r>
              <a:rPr lang="en-US" b="1" dirty="0">
                <a:solidFill>
                  <a:schemeClr val="tx1"/>
                </a:solidFill>
                <a:latin typeface="Aptos" panose="020B0004020202020204" pitchFamily="34" charset="0"/>
                <a:cs typeface="Aharoni" panose="02010803020104030203" pitchFamily="2" charset="-79"/>
              </a:rPr>
              <a:t> </a:t>
            </a:r>
            <a:r>
              <a:rPr lang="en-US" dirty="0">
                <a:latin typeface="Aptos" panose="020B0004020202020204" pitchFamily="34" charset="0"/>
                <a:cs typeface="Aharoni" panose="02010803020104030203" pitchFamily="2" charset="-79"/>
              </a:rPr>
              <a:t>MUST add that school to your “applying” column before </a:t>
            </a:r>
            <a:r>
              <a:rPr lang="en-US" b="1" dirty="0">
                <a:latin typeface="Aptos" panose="020B0004020202020204" pitchFamily="34" charset="0"/>
                <a:cs typeface="Aharoni" panose="02010803020104030203" pitchFamily="2" charset="-79"/>
              </a:rPr>
              <a:t>FRIDAY, OCTOBER 6</a:t>
            </a:r>
            <a:r>
              <a:rPr lang="en-US" b="1" baseline="30000" dirty="0">
                <a:latin typeface="Aptos" panose="020B0004020202020204" pitchFamily="34" charset="0"/>
                <a:cs typeface="Aharoni" panose="02010803020104030203" pitchFamily="2" charset="-79"/>
              </a:rPr>
              <a:t>TH</a:t>
            </a:r>
          </a:p>
          <a:p>
            <a:r>
              <a:rPr lang="en-US" dirty="0">
                <a:solidFill>
                  <a:schemeClr val="tx1"/>
                </a:solidFill>
                <a:latin typeface="Aptos" panose="020B0004020202020204" pitchFamily="34" charset="0"/>
              </a:rPr>
              <a:t>If applying to a school with a deadline </a:t>
            </a:r>
            <a:r>
              <a:rPr lang="en-US" b="1" dirty="0">
                <a:solidFill>
                  <a:schemeClr val="tx1"/>
                </a:solidFill>
                <a:highlight>
                  <a:srgbClr val="FFFF00"/>
                </a:highlight>
                <a:latin typeface="Aptos" panose="020B0004020202020204" pitchFamily="34" charset="0"/>
                <a:cs typeface="Aharoni" panose="02010803020104030203" pitchFamily="2" charset="-79"/>
              </a:rPr>
              <a:t>AFTER NOVEMBER 1</a:t>
            </a:r>
            <a:r>
              <a:rPr lang="en-US" b="1" baseline="30000" dirty="0">
                <a:solidFill>
                  <a:schemeClr val="tx1"/>
                </a:solidFill>
                <a:highlight>
                  <a:srgbClr val="FFFF00"/>
                </a:highlight>
                <a:latin typeface="Aptos" panose="020B0004020202020204" pitchFamily="34" charset="0"/>
                <a:cs typeface="Aharoni" panose="02010803020104030203" pitchFamily="2" charset="-79"/>
              </a:rPr>
              <a:t>ST</a:t>
            </a:r>
            <a:r>
              <a:rPr lang="en-US" b="1" dirty="0">
                <a:solidFill>
                  <a:schemeClr val="tx1"/>
                </a:solidFill>
                <a:latin typeface="Aptos" panose="020B0004020202020204" pitchFamily="34" charset="0"/>
                <a:cs typeface="Aharoni" panose="02010803020104030203" pitchFamily="2" charset="-79"/>
              </a:rPr>
              <a:t> </a:t>
            </a:r>
            <a:r>
              <a:rPr lang="en-US" dirty="0">
                <a:solidFill>
                  <a:schemeClr val="tx1"/>
                </a:solidFill>
                <a:latin typeface="Aptos" panose="020B0004020202020204" pitchFamily="34" charset="0"/>
              </a:rPr>
              <a:t>you </a:t>
            </a:r>
            <a:r>
              <a:rPr lang="en-US" dirty="0">
                <a:solidFill>
                  <a:schemeClr val="tx1"/>
                </a:solidFill>
                <a:latin typeface="Aptos" panose="020B0004020202020204" pitchFamily="34" charset="0"/>
                <a:cs typeface="Aharoni" panose="02010803020104030203" pitchFamily="2" charset="-79"/>
              </a:rPr>
              <a:t>MUST</a:t>
            </a:r>
            <a:r>
              <a:rPr lang="en-US" dirty="0">
                <a:solidFill>
                  <a:schemeClr val="tx1"/>
                </a:solidFill>
                <a:latin typeface="Aptos" panose="020B0004020202020204" pitchFamily="34" charset="0"/>
              </a:rPr>
              <a:t> add that </a:t>
            </a:r>
            <a:r>
              <a:rPr lang="en-US" dirty="0">
                <a:latin typeface="Aptos" panose="020B0004020202020204" pitchFamily="34" charset="0"/>
              </a:rPr>
              <a:t>school to your “applying” column before </a:t>
            </a:r>
            <a:r>
              <a:rPr lang="en-US" b="1" dirty="0">
                <a:solidFill>
                  <a:schemeClr val="tx1"/>
                </a:solidFill>
                <a:latin typeface="Aptos" panose="020B0004020202020204" pitchFamily="34" charset="0"/>
                <a:cs typeface="Aharoni" panose="02010803020104030203" pitchFamily="2" charset="-79"/>
              </a:rPr>
              <a:t>FRIDAY, OCTOBER 27</a:t>
            </a:r>
            <a:r>
              <a:rPr lang="en-US" b="1" baseline="30000" dirty="0">
                <a:solidFill>
                  <a:schemeClr val="tx1"/>
                </a:solidFill>
                <a:latin typeface="Aptos" panose="020B0004020202020204" pitchFamily="34" charset="0"/>
                <a:cs typeface="Aharoni" panose="02010803020104030203" pitchFamily="2" charset="-79"/>
              </a:rPr>
              <a:t>TH</a:t>
            </a:r>
            <a:r>
              <a:rPr lang="en-US" b="1" dirty="0">
                <a:solidFill>
                  <a:schemeClr val="tx1"/>
                </a:solidFill>
                <a:latin typeface="Aptos" panose="020B0004020202020204" pitchFamily="34" charset="0"/>
                <a:cs typeface="Aharoni" panose="02010803020104030203" pitchFamily="2" charset="-79"/>
              </a:rPr>
              <a:t> </a:t>
            </a:r>
          </a:p>
          <a:p>
            <a:r>
              <a:rPr lang="en-US" dirty="0">
                <a:solidFill>
                  <a:schemeClr val="tx1"/>
                </a:solidFill>
                <a:latin typeface="Aptos" panose="020B0004020202020204" pitchFamily="34" charset="0"/>
              </a:rPr>
              <a:t>You should already be requesting recommendation letters from teachers. Give your recommenders </a:t>
            </a:r>
            <a:r>
              <a:rPr lang="en-US" b="1" dirty="0">
                <a:solidFill>
                  <a:schemeClr val="tx1"/>
                </a:solidFill>
                <a:latin typeface="Aptos" panose="020B0004020202020204" pitchFamily="34" charset="0"/>
                <a:cs typeface="Aharoni" panose="02010803020104030203" pitchFamily="2" charset="-79"/>
              </a:rPr>
              <a:t>AT LEAST 2 weeks </a:t>
            </a:r>
            <a:r>
              <a:rPr lang="en-US" dirty="0">
                <a:solidFill>
                  <a:schemeClr val="tx1"/>
                </a:solidFill>
                <a:latin typeface="Aptos" panose="020B0004020202020204" pitchFamily="34" charset="0"/>
              </a:rPr>
              <a:t>before the application deadline to submit letters. Each recommender may have different preferences, so talk to them now.</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873921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EB57C1D-60F3-F91A-CC7F-30155EEC8253}"/>
              </a:ext>
            </a:extLst>
          </p:cNvPr>
          <p:cNvSpPr/>
          <p:nvPr/>
        </p:nvSpPr>
        <p:spPr>
          <a:xfrm>
            <a:off x="8790317" y="745011"/>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104612"/>
            <a:ext cx="8037429" cy="1977511"/>
          </a:xfrm>
        </p:spPr>
        <p:txBody>
          <a:bodyPr>
            <a:normAutofit/>
          </a:bodyPr>
          <a:lstStyle/>
          <a:p>
            <a:r>
              <a:rPr lang="en-US" sz="8000">
                <a:ln w="38100">
                  <a:solidFill>
                    <a:schemeClr val="accent1"/>
                  </a:solidFill>
                  <a:prstDash val="solid"/>
                </a:ln>
                <a:solidFill>
                  <a:schemeClr val="bg2">
                    <a:lumMod val="20000"/>
                    <a:lumOff val="80000"/>
                  </a:schemeClr>
                </a:solidFill>
                <a:latin typeface="Jumble" panose="02000503000000020004" pitchFamily="2" charset="0"/>
              </a:rPr>
              <a:t>TRANSCRIPTS</a:t>
            </a:r>
            <a:endParaRPr lang="en-US" sz="80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217202" y="1178560"/>
            <a:ext cx="9918834" cy="5953760"/>
          </a:xfrm>
        </p:spPr>
        <p:txBody>
          <a:bodyPr>
            <a:normAutofit fontScale="70000" lnSpcReduction="20000"/>
          </a:bodyPr>
          <a:lstStyle/>
          <a:p>
            <a:pPr>
              <a:lnSpc>
                <a:spcPct val="120000"/>
              </a:lnSpc>
            </a:pPr>
            <a:r>
              <a:rPr lang="en-US" sz="3100" dirty="0">
                <a:solidFill>
                  <a:schemeClr val="tx1"/>
                </a:solidFill>
                <a:latin typeface="Aptos" panose="020B0004020202020204" pitchFamily="34" charset="0"/>
              </a:rPr>
              <a:t>Transcripts are being updated will be ready for request/upload </a:t>
            </a:r>
            <a:r>
              <a:rPr lang="en-US" sz="3100" dirty="0">
                <a:solidFill>
                  <a:schemeClr val="tx1"/>
                </a:solidFill>
                <a:latin typeface="Aptos" panose="020B0004020202020204" pitchFamily="34" charset="0"/>
                <a:cs typeface="Aharoni" panose="02010803020104030203" pitchFamily="2" charset="-79"/>
              </a:rPr>
              <a:t>VIA</a:t>
            </a:r>
            <a:r>
              <a:rPr lang="en-US" sz="3100" b="1" dirty="0">
                <a:solidFill>
                  <a:schemeClr val="tx1"/>
                </a:solidFill>
                <a:latin typeface="Aptos" panose="020B0004020202020204" pitchFamily="34" charset="0"/>
                <a:cs typeface="Aharoni" panose="02010803020104030203" pitchFamily="2" charset="-79"/>
              </a:rPr>
              <a:t> </a:t>
            </a:r>
            <a:r>
              <a:rPr lang="en-US" sz="3100" b="1" dirty="0">
                <a:solidFill>
                  <a:srgbClr val="C00000"/>
                </a:solidFill>
                <a:latin typeface="Aptos" panose="020B0004020202020204" pitchFamily="34" charset="0"/>
                <a:cs typeface="Aharoni" panose="02010803020104030203" pitchFamily="2" charset="-79"/>
              </a:rPr>
              <a:t>SCOIR</a:t>
            </a:r>
            <a:r>
              <a:rPr lang="en-US" sz="3100" b="1" dirty="0">
                <a:solidFill>
                  <a:schemeClr val="tx1"/>
                </a:solidFill>
                <a:latin typeface="Aptos" panose="020B0004020202020204" pitchFamily="34" charset="0"/>
                <a:cs typeface="Aharoni" panose="02010803020104030203" pitchFamily="2" charset="-79"/>
              </a:rPr>
              <a:t> AROUND THE END OF SEPTEMBER OR EARLY OCTOBER</a:t>
            </a:r>
          </a:p>
          <a:p>
            <a:pPr>
              <a:lnSpc>
                <a:spcPct val="120000"/>
              </a:lnSpc>
            </a:pPr>
            <a:r>
              <a:rPr lang="en-US" sz="3100" dirty="0">
                <a:solidFill>
                  <a:schemeClr val="tx1"/>
                </a:solidFill>
                <a:latin typeface="Aptos" panose="020B0004020202020204" pitchFamily="34" charset="0"/>
              </a:rPr>
              <a:t>All the fabulousness you all did over the summer is being added on DISTRICT-WIDE…this takes time. Once they are updated, GPAs &amp; rank will be calculated &amp; available.</a:t>
            </a:r>
          </a:p>
          <a:p>
            <a:pPr>
              <a:lnSpc>
                <a:spcPct val="120000"/>
              </a:lnSpc>
            </a:pPr>
            <a:r>
              <a:rPr lang="en-US" sz="3100" b="1" dirty="0">
                <a:solidFill>
                  <a:schemeClr val="tx1"/>
                </a:solidFill>
                <a:latin typeface="Aptos" panose="020B0004020202020204" pitchFamily="34" charset="0"/>
                <a:cs typeface="Aharoni" panose="02010803020104030203" pitchFamily="2" charset="-79"/>
              </a:rPr>
              <a:t>ORDERING TRANSCRIPTS: </a:t>
            </a:r>
          </a:p>
          <a:p>
            <a:pPr lvl="1">
              <a:lnSpc>
                <a:spcPct val="120000"/>
              </a:lnSpc>
            </a:pPr>
            <a:r>
              <a:rPr lang="en-US" sz="3100" dirty="0" err="1">
                <a:solidFill>
                  <a:schemeClr val="tx1"/>
                </a:solidFill>
                <a:latin typeface="Aptos" panose="020B0004020202020204" pitchFamily="34" charset="0"/>
              </a:rPr>
              <a:t>CommonApp</a:t>
            </a:r>
            <a:r>
              <a:rPr lang="en-US" sz="3100" dirty="0">
                <a:solidFill>
                  <a:schemeClr val="tx1"/>
                </a:solidFill>
                <a:latin typeface="Aptos" panose="020B0004020202020204" pitchFamily="34" charset="0"/>
              </a:rPr>
              <a:t>? </a:t>
            </a:r>
            <a:r>
              <a:rPr lang="en-US" sz="3100" b="1" dirty="0">
                <a:solidFill>
                  <a:srgbClr val="C00000"/>
                </a:solidFill>
                <a:latin typeface="Aptos" panose="020B0004020202020204" pitchFamily="34" charset="0"/>
                <a:cs typeface="Aharoni" panose="02010803020104030203" pitchFamily="2" charset="-79"/>
              </a:rPr>
              <a:t>SCOIR</a:t>
            </a:r>
          </a:p>
          <a:p>
            <a:pPr lvl="1">
              <a:lnSpc>
                <a:spcPct val="120000"/>
              </a:lnSpc>
            </a:pPr>
            <a:r>
              <a:rPr lang="en-US" sz="3100" dirty="0">
                <a:solidFill>
                  <a:schemeClr val="tx1"/>
                </a:solidFill>
                <a:latin typeface="Aptos" panose="020B0004020202020204" pitchFamily="34" charset="0"/>
              </a:rPr>
              <a:t>Florida school’s online app? </a:t>
            </a:r>
            <a:r>
              <a:rPr lang="en-US" sz="3100" b="1" dirty="0">
                <a:solidFill>
                  <a:srgbClr val="C00000"/>
                </a:solidFill>
                <a:latin typeface="Aptos" panose="020B0004020202020204" pitchFamily="34" charset="0"/>
                <a:cs typeface="Aharoni" panose="02010803020104030203" pitchFamily="2" charset="-79"/>
              </a:rPr>
              <a:t>SCOIR</a:t>
            </a:r>
          </a:p>
          <a:p>
            <a:pPr lvl="1">
              <a:lnSpc>
                <a:spcPct val="120000"/>
              </a:lnSpc>
            </a:pPr>
            <a:r>
              <a:rPr lang="en-US" sz="3100" dirty="0">
                <a:solidFill>
                  <a:schemeClr val="tx1"/>
                </a:solidFill>
                <a:latin typeface="Aptos" panose="020B0004020202020204" pitchFamily="34" charset="0"/>
              </a:rPr>
              <a:t>Out of state school or Florida private school not listed on electronic listing found on our website? </a:t>
            </a:r>
            <a:r>
              <a:rPr lang="en-US" sz="3100" b="1" dirty="0">
                <a:solidFill>
                  <a:srgbClr val="C00000"/>
                </a:solidFill>
                <a:latin typeface="Aptos" panose="020B0004020202020204" pitchFamily="34" charset="0"/>
                <a:cs typeface="Aharoni" panose="02010803020104030203" pitchFamily="2" charset="-79"/>
              </a:rPr>
              <a:t>SCOIR</a:t>
            </a:r>
            <a:endParaRPr lang="en-US" sz="3100" b="1" dirty="0">
              <a:solidFill>
                <a:schemeClr val="tx1"/>
              </a:solidFill>
              <a:latin typeface="Aptos" panose="020B0004020202020204" pitchFamily="34" charset="0"/>
              <a:cs typeface="Aharoni" panose="02010803020104030203" pitchFamily="2" charset="-79"/>
            </a:endParaRPr>
          </a:p>
          <a:p>
            <a:pPr lvl="1">
              <a:lnSpc>
                <a:spcPct val="120000"/>
              </a:lnSpc>
            </a:pPr>
            <a:r>
              <a:rPr lang="en-US" sz="3100" b="1" dirty="0">
                <a:solidFill>
                  <a:schemeClr val="tx1"/>
                </a:solidFill>
                <a:latin typeface="Aptos" panose="020B0004020202020204" pitchFamily="34" charset="0"/>
                <a:cs typeface="Aharoni" panose="02010803020104030203" pitchFamily="2" charset="-79"/>
              </a:rPr>
              <a:t>UF, FSU, FAU, FGCU, UNF, NEW COLLEGE, &amp; FL POLYTECH:</a:t>
            </a:r>
            <a:r>
              <a:rPr lang="en-US" sz="3100" dirty="0">
                <a:solidFill>
                  <a:schemeClr val="tx1"/>
                </a:solidFill>
                <a:latin typeface="Aptos" panose="020B0004020202020204" pitchFamily="34" charset="0"/>
                <a:cs typeface="Aharoni" panose="02010803020104030203" pitchFamily="2" charset="-79"/>
              </a:rPr>
              <a:t> </a:t>
            </a:r>
            <a:r>
              <a:rPr lang="en-US" sz="3100" b="1" dirty="0">
                <a:solidFill>
                  <a:srgbClr val="C00000"/>
                </a:solidFill>
                <a:latin typeface="Aptos" panose="020B0004020202020204" pitchFamily="34" charset="0"/>
                <a:cs typeface="Aharoni" panose="02010803020104030203" pitchFamily="2" charset="-79"/>
              </a:rPr>
              <a:t>COMPLETE THE</a:t>
            </a:r>
            <a:r>
              <a:rPr lang="en-US" sz="3100" b="1" dirty="0">
                <a:solidFill>
                  <a:schemeClr val="tx1"/>
                </a:solidFill>
                <a:latin typeface="Aptos" panose="020B0004020202020204" pitchFamily="34" charset="0"/>
                <a:cs typeface="Aharoni" panose="02010803020104030203" pitchFamily="2" charset="-79"/>
              </a:rPr>
              <a:t> </a:t>
            </a:r>
            <a:r>
              <a:rPr lang="en-US" sz="3100" b="1" dirty="0">
                <a:solidFill>
                  <a:srgbClr val="C00000"/>
                </a:solidFill>
                <a:latin typeface="Aptos" panose="020B0004020202020204" pitchFamily="34" charset="0"/>
                <a:cs typeface="Aharoni" panose="02010803020104030203" pitchFamily="2" charset="-79"/>
              </a:rPr>
              <a:t>SSAR, SELF REPORTED STUDENT ACADEMIC RECORD</a:t>
            </a:r>
          </a:p>
          <a:p>
            <a:pPr lvl="2">
              <a:lnSpc>
                <a:spcPct val="120000"/>
              </a:lnSpc>
            </a:pPr>
            <a:r>
              <a:rPr lang="en-US" sz="3100" dirty="0">
                <a:solidFill>
                  <a:schemeClr val="tx1"/>
                </a:solidFill>
                <a:latin typeface="Aptos" panose="020B0004020202020204" pitchFamily="34" charset="0"/>
                <a:hlinkClick r:id="rId2">
                  <a:extLst>
                    <a:ext uri="{A12FA001-AC4F-418D-AE19-62706E023703}">
                      <ahyp:hlinkClr xmlns:ahyp="http://schemas.microsoft.com/office/drawing/2018/hyperlinkcolor" val="tx"/>
                    </a:ext>
                  </a:extLst>
                </a:hlinkClick>
              </a:rPr>
              <a:t>https://ssar.selfreportedtranscript.com/Login.aspx</a:t>
            </a:r>
            <a:r>
              <a:rPr lang="en-US" sz="3100" dirty="0">
                <a:solidFill>
                  <a:schemeClr val="tx1"/>
                </a:solidFill>
                <a:latin typeface="Aptos" panose="020B0004020202020204" pitchFamily="34" charset="0"/>
              </a:rPr>
              <a:t> (very easy to Google as well!)</a:t>
            </a:r>
            <a:endParaRPr lang="en-US" sz="3100" dirty="0">
              <a:solidFill>
                <a:schemeClr val="tx1"/>
              </a:solidFill>
              <a:latin typeface="Aptos" panose="020B0004020202020204" pitchFamily="34" charset="0"/>
              <a:cs typeface="Calibri" panose="020F0502020204030204"/>
            </a:endParaRPr>
          </a:p>
          <a:p>
            <a:pPr marL="0" indent="0">
              <a:buNone/>
            </a:pPr>
            <a:endParaRPr lang="en-US" dirty="0">
              <a:latin typeface="Avenir Book" panose="02000503020000020003" pitchFamily="2"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055781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104612"/>
            <a:ext cx="8037429" cy="1977511"/>
          </a:xfrm>
        </p:spPr>
        <p:txBody>
          <a:bodyPr>
            <a:normAutofit/>
          </a:bodyPr>
          <a:lstStyle/>
          <a:p>
            <a:r>
              <a:rPr lang="en-US" sz="8000" dirty="0">
                <a:ln w="38100">
                  <a:solidFill>
                    <a:schemeClr val="accent1"/>
                  </a:solidFill>
                  <a:prstDash val="solid"/>
                </a:ln>
                <a:solidFill>
                  <a:schemeClr val="bg2">
                    <a:lumMod val="20000"/>
                    <a:lumOff val="80000"/>
                  </a:schemeClr>
                </a:solidFill>
                <a:latin typeface="Jumble" panose="02000503000000020004" pitchFamily="2" charset="0"/>
              </a:rPr>
              <a:t>TRANSCRIPTS</a:t>
            </a:r>
            <a:endParaRPr lang="en-US" sz="8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9" name="Content Placeholder 6" descr="A person sitting at a table using a computer&#10;&#10;Description automatically generated">
            <a:extLst>
              <a:ext uri="{FF2B5EF4-FFF2-40B4-BE49-F238E27FC236}">
                <a16:creationId xmlns:a16="http://schemas.microsoft.com/office/drawing/2014/main" id="{3C14601E-26D6-8C20-EB8F-C6C890937B5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502" t="12406" r="9837" b="25376"/>
          <a:stretch/>
        </p:blipFill>
        <p:spPr>
          <a:xfrm>
            <a:off x="403413" y="1528812"/>
            <a:ext cx="3413760" cy="3362960"/>
          </a:xfrm>
          <a:prstGeom prst="ellipse">
            <a:avLst/>
          </a:prstGeom>
          <a:effectLst>
            <a:softEdge rad="0"/>
          </a:effectLst>
        </p:spPr>
      </p:pic>
      <p:sp>
        <p:nvSpPr>
          <p:cNvPr id="11" name="TextBox 10">
            <a:extLst>
              <a:ext uri="{FF2B5EF4-FFF2-40B4-BE49-F238E27FC236}">
                <a16:creationId xmlns:a16="http://schemas.microsoft.com/office/drawing/2014/main" id="{01592C27-9D75-298F-D6A2-FB66A933F87D}"/>
              </a:ext>
            </a:extLst>
          </p:cNvPr>
          <p:cNvSpPr txBox="1"/>
          <p:nvPr/>
        </p:nvSpPr>
        <p:spPr>
          <a:xfrm>
            <a:off x="4167157" y="2362885"/>
            <a:ext cx="5586018" cy="2417683"/>
          </a:xfrm>
          <a:prstGeom prst="roundRect">
            <a:avLst/>
          </a:prstGeom>
          <a:solidFill>
            <a:schemeClr val="bg2">
              <a:lumMod val="40000"/>
              <a:lumOff val="60000"/>
            </a:schemeClr>
          </a:solidFill>
        </p:spPr>
        <p:txBody>
          <a:bodyPr wrap="square">
            <a:spAutoFit/>
          </a:bodyPr>
          <a:lstStyle/>
          <a:p>
            <a:r>
              <a:rPr lang="en-US" sz="2800" dirty="0">
                <a:solidFill>
                  <a:schemeClr val="tx1"/>
                </a:solidFill>
                <a:latin typeface="Aptos" panose="020B0004020202020204" pitchFamily="34" charset="0"/>
              </a:rPr>
              <a:t>Your initial transcripts will be uploaded into </a:t>
            </a:r>
            <a:r>
              <a:rPr lang="en-US" sz="2800" b="1" dirty="0">
                <a:solidFill>
                  <a:srgbClr val="C00000"/>
                </a:solidFill>
                <a:latin typeface="Aptos" panose="020B0004020202020204" pitchFamily="34" charset="0"/>
                <a:cs typeface="Aharoni" panose="02010803020104030203" pitchFamily="2" charset="-79"/>
              </a:rPr>
              <a:t>SCOIR</a:t>
            </a:r>
          </a:p>
          <a:p>
            <a:r>
              <a:rPr lang="en-US" sz="2800" b="1" dirty="0">
                <a:solidFill>
                  <a:schemeClr val="tx1"/>
                </a:solidFill>
                <a:latin typeface="Aptos" panose="020B0004020202020204" pitchFamily="34" charset="0"/>
              </a:rPr>
              <a:t>Questions about transcripts? </a:t>
            </a:r>
          </a:p>
          <a:p>
            <a:pPr marL="457200" indent="-457200">
              <a:buFont typeface="Arial" panose="020B0604020202020204" pitchFamily="34" charset="0"/>
              <a:buChar char="•"/>
            </a:pPr>
            <a:r>
              <a:rPr lang="en-US" sz="2600" dirty="0">
                <a:solidFill>
                  <a:schemeClr val="tx1"/>
                </a:solidFill>
                <a:latin typeface="Aptos" panose="020B0004020202020204" pitchFamily="34" charset="0"/>
              </a:rPr>
              <a:t>Email Ms. Garcia: </a:t>
            </a:r>
            <a:r>
              <a:rPr lang="en-US" sz="2600" dirty="0">
                <a:solidFill>
                  <a:schemeClr val="tx1"/>
                </a:solidFill>
                <a:latin typeface="Aptos" panose="020B0004020202020204" pitchFamily="34" charset="0"/>
                <a:hlinkClick r:id="rId4">
                  <a:extLst>
                    <a:ext uri="{A12FA001-AC4F-418D-AE19-62706E023703}">
                      <ahyp:hlinkClr xmlns:ahyp="http://schemas.microsoft.com/office/drawing/2018/hyperlinkcolor" val="tx"/>
                    </a:ext>
                  </a:extLst>
                </a:hlinkClick>
              </a:rPr>
              <a:t>solgarcia@dadeschools.net</a:t>
            </a:r>
            <a:endParaRPr lang="en-US" sz="2600" dirty="0">
              <a:solidFill>
                <a:schemeClr val="tx1"/>
              </a:solidFill>
              <a:latin typeface="Aptos" panose="020B0004020202020204" pitchFamily="34" charset="0"/>
            </a:endParaRPr>
          </a:p>
        </p:txBody>
      </p:sp>
      <p:sp>
        <p:nvSpPr>
          <p:cNvPr id="12" name="TextBox 11">
            <a:extLst>
              <a:ext uri="{FF2B5EF4-FFF2-40B4-BE49-F238E27FC236}">
                <a16:creationId xmlns:a16="http://schemas.microsoft.com/office/drawing/2014/main" id="{3BE6E78C-3EB7-5037-5C04-A460F9FC23E9}"/>
              </a:ext>
            </a:extLst>
          </p:cNvPr>
          <p:cNvSpPr txBox="1"/>
          <p:nvPr/>
        </p:nvSpPr>
        <p:spPr>
          <a:xfrm>
            <a:off x="760506" y="4985230"/>
            <a:ext cx="2943413" cy="1569660"/>
          </a:xfrm>
          <a:prstGeom prst="rect">
            <a:avLst/>
          </a:prstGeom>
          <a:noFill/>
        </p:spPr>
        <p:txBody>
          <a:bodyPr wrap="square" rtlCol="0">
            <a:spAutoFit/>
          </a:bodyPr>
          <a:lstStyle/>
          <a:p>
            <a:pPr algn="ctr"/>
            <a:r>
              <a:rPr lang="en-US" sz="2400" b="1" dirty="0">
                <a:latin typeface="Aptos" panose="020B0004020202020204" pitchFamily="34" charset="0"/>
                <a:cs typeface="Aharoni" panose="02010803020104030203" pitchFamily="2" charset="-79"/>
              </a:rPr>
              <a:t>MS. GARCIA </a:t>
            </a:r>
          </a:p>
          <a:p>
            <a:pPr algn="ctr"/>
            <a:r>
              <a:rPr lang="en-US" sz="2400" b="1" dirty="0">
                <a:latin typeface="Aptos" panose="020B0004020202020204" pitchFamily="34" charset="0"/>
                <a:cs typeface="Aharoni" panose="02010803020104030203" pitchFamily="2" charset="-79"/>
              </a:rPr>
              <a:t>TRANSCRIPT COORDINATOR</a:t>
            </a:r>
          </a:p>
          <a:p>
            <a:pPr algn="ctr"/>
            <a:r>
              <a:rPr lang="en-US" sz="2400" dirty="0">
                <a:latin typeface="Aptos" panose="020B0004020202020204" pitchFamily="34" charset="0"/>
              </a:rPr>
              <a:t>Registration office </a:t>
            </a:r>
          </a:p>
        </p:txBody>
      </p:sp>
    </p:spTree>
    <p:extLst>
      <p:ext uri="{BB962C8B-B14F-4D97-AF65-F5344CB8AC3E}">
        <p14:creationId xmlns:p14="http://schemas.microsoft.com/office/powerpoint/2010/main" val="3808454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FINANCIAL AID</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a:bodyPr>
          <a:lstStyle/>
          <a:p>
            <a:r>
              <a:rPr lang="en-US" b="1" dirty="0">
                <a:solidFill>
                  <a:schemeClr val="tx1"/>
                </a:solidFill>
                <a:latin typeface="Aptos" panose="020B0004020202020204" pitchFamily="34" charset="0"/>
                <a:cs typeface="Aharoni" panose="02010803020104030203" pitchFamily="2" charset="-79"/>
              </a:rPr>
              <a:t>FAFSA: </a:t>
            </a:r>
            <a:r>
              <a:rPr lang="en-US" dirty="0">
                <a:latin typeface="Aptos" panose="020B0004020202020204" pitchFamily="34" charset="0"/>
                <a:cs typeface="Aharoni" panose="02010803020104030203" pitchFamily="2" charset="-79"/>
              </a:rPr>
              <a:t>Federal Student Aid</a:t>
            </a:r>
            <a:endParaRPr lang="en-US" dirty="0">
              <a:solidFill>
                <a:schemeClr val="tx1"/>
              </a:solidFill>
              <a:latin typeface="Aptos" panose="020B0004020202020204" pitchFamily="34" charset="0"/>
              <a:cs typeface="Aharoni" panose="02010803020104030203" pitchFamily="2" charset="-79"/>
            </a:endParaRPr>
          </a:p>
          <a:p>
            <a:pPr lvl="1"/>
            <a:r>
              <a:rPr lang="en-US" sz="2400" dirty="0">
                <a:latin typeface="Aptos" panose="020B0004020202020204" pitchFamily="34" charset="0"/>
                <a:cs typeface="Aharoni" panose="02010803020104030203" pitchFamily="2" charset="-79"/>
              </a:rPr>
              <a:t>It should be MUCH smoother this year. They are aiming to open the application on October 1</a:t>
            </a:r>
            <a:r>
              <a:rPr lang="en-US" sz="2400" baseline="30000" dirty="0">
                <a:latin typeface="Aptos" panose="020B0004020202020204" pitchFamily="34" charset="0"/>
                <a:cs typeface="Aharoni" panose="02010803020104030203" pitchFamily="2" charset="-79"/>
              </a:rPr>
              <a:t>st</a:t>
            </a:r>
            <a:r>
              <a:rPr lang="en-US" sz="2400" dirty="0">
                <a:latin typeface="Aptos" panose="020B0004020202020204" pitchFamily="34" charset="0"/>
                <a:cs typeface="Aharoni" panose="02010803020104030203" pitchFamily="2" charset="-79"/>
              </a:rPr>
              <a:t>. Fingers crossed! </a:t>
            </a:r>
          </a:p>
          <a:p>
            <a:r>
              <a:rPr lang="en-US" b="1" dirty="0">
                <a:latin typeface="Aptos" panose="020B0004020202020204" pitchFamily="34" charset="0"/>
                <a:cs typeface="Aharoni" panose="02010803020104030203" pitchFamily="2" charset="-79"/>
              </a:rPr>
              <a:t>FFAA: </a:t>
            </a:r>
            <a:r>
              <a:rPr lang="en-US" dirty="0">
                <a:latin typeface="Aptos" panose="020B0004020202020204" pitchFamily="34" charset="0"/>
                <a:cs typeface="Aharoni" panose="02010803020104030203" pitchFamily="2" charset="-79"/>
              </a:rPr>
              <a:t>Florida Student Aid, also known as Bright Futures Application</a:t>
            </a:r>
          </a:p>
          <a:p>
            <a:pPr lvl="1"/>
            <a:r>
              <a:rPr lang="en-US" sz="2400" dirty="0">
                <a:latin typeface="Aptos" panose="020B0004020202020204" pitchFamily="34" charset="0"/>
                <a:cs typeface="Aharoni" panose="02010803020104030203" pitchFamily="2" charset="-79"/>
              </a:rPr>
              <a:t>Application opens Sunday, October 1</a:t>
            </a:r>
            <a:r>
              <a:rPr lang="en-US" sz="2400" baseline="30000" dirty="0">
                <a:latin typeface="Aptos" panose="020B0004020202020204" pitchFamily="34" charset="0"/>
                <a:cs typeface="Aharoni" panose="02010803020104030203" pitchFamily="2" charset="-79"/>
              </a:rPr>
              <a:t>st</a:t>
            </a:r>
            <a:r>
              <a:rPr lang="en-US" sz="2400" dirty="0">
                <a:latin typeface="Aptos" panose="020B0004020202020204" pitchFamily="34" charset="0"/>
                <a:cs typeface="Aharoni" panose="02010803020104030203" pitchFamily="2" charset="-79"/>
              </a:rPr>
              <a:t> </a:t>
            </a:r>
          </a:p>
          <a:p>
            <a:r>
              <a:rPr lang="en-US" b="1" dirty="0">
                <a:latin typeface="Aptos" panose="020B0004020202020204" pitchFamily="34" charset="0"/>
                <a:cs typeface="Aharoni" panose="02010803020104030203" pitchFamily="2" charset="-79"/>
              </a:rPr>
              <a:t>SCHOLARSHIPS: </a:t>
            </a:r>
            <a:r>
              <a:rPr lang="en-US" dirty="0">
                <a:latin typeface="Aptos" panose="020B0004020202020204" pitchFamily="34" charset="0"/>
                <a:cs typeface="Aharoni" panose="02010803020104030203" pitchFamily="2" charset="-79"/>
              </a:rPr>
              <a:t>You need to put in the work to search and apply for scholarships.</a:t>
            </a:r>
          </a:p>
          <a:p>
            <a:pPr lvl="1"/>
            <a:r>
              <a:rPr lang="en-US" sz="2400" dirty="0">
                <a:latin typeface="Aptos" panose="020B0004020202020204" pitchFamily="34" charset="0"/>
                <a:cs typeface="Aharoni" panose="02010803020104030203" pitchFamily="2" charset="-79"/>
              </a:rPr>
              <a:t>Check CAP Corner and MS Teams for Scholarships posted by the CAP Office</a:t>
            </a:r>
          </a:p>
          <a:p>
            <a:endParaRPr lang="en-US">
              <a:solidFill>
                <a:schemeClr val="tx1"/>
              </a:solidFill>
              <a:latin typeface="Abadi Extra Light" panose="020B0204020104020204" pitchFamily="34" charset="0"/>
              <a:cs typeface="Aharoni" panose="02010803020104030203" pitchFamily="2" charset="-79"/>
            </a:endParaRPr>
          </a:p>
          <a:p>
            <a:endParaRPr lang="en-US">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3769199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69924" y="804134"/>
            <a:ext cx="7609619" cy="1559504"/>
          </a:xfrm>
        </p:spPr>
        <p:txBody>
          <a:bodyPr>
            <a:normAutofit fontScale="90000"/>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BRIGHT FUTURES</a:t>
            </a:r>
            <a:endParaRPr lang="en-US" sz="720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14" name="Picture 13">
            <a:extLst>
              <a:ext uri="{FF2B5EF4-FFF2-40B4-BE49-F238E27FC236}">
                <a16:creationId xmlns:a16="http://schemas.microsoft.com/office/drawing/2014/main" id="{6D53B8D3-8011-AD37-1AF9-1912D566C206}"/>
              </a:ext>
            </a:extLst>
          </p:cNvPr>
          <p:cNvPicPr>
            <a:picLocks noChangeAspect="1"/>
          </p:cNvPicPr>
          <p:nvPr/>
        </p:nvPicPr>
        <p:blipFill>
          <a:blip r:embed="rId3"/>
          <a:stretch>
            <a:fillRect/>
          </a:stretch>
        </p:blipFill>
        <p:spPr>
          <a:xfrm>
            <a:off x="547293" y="2230464"/>
            <a:ext cx="8887285" cy="3426265"/>
          </a:xfrm>
          <a:prstGeom prst="rect">
            <a:avLst/>
          </a:prstGeom>
        </p:spPr>
      </p:pic>
    </p:spTree>
    <p:extLst>
      <p:ext uri="{BB962C8B-B14F-4D97-AF65-F5344CB8AC3E}">
        <p14:creationId xmlns:p14="http://schemas.microsoft.com/office/powerpoint/2010/main" val="4086153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776044-CC08-A479-CFB9-949FC81D0A84}"/>
              </a:ext>
            </a:extLst>
          </p:cNvPr>
          <p:cNvSpPr txBox="1"/>
          <p:nvPr/>
        </p:nvSpPr>
        <p:spPr>
          <a:xfrm flipV="1">
            <a:off x="403413" y="6073944"/>
            <a:ext cx="6951544" cy="373618"/>
          </a:xfrm>
          <a:prstGeom prst="rect">
            <a:avLst/>
          </a:prstGeom>
          <a:solidFill>
            <a:schemeClr val="bg1"/>
          </a:solidFill>
        </p:spPr>
        <p:txBody>
          <a:bodyPr wrap="square" rtlCol="0">
            <a:spAutoFit/>
          </a:bodyPr>
          <a:lstStyle/>
          <a:p>
            <a:endParaRPr lang="en-US"/>
          </a:p>
        </p:txBody>
      </p:sp>
      <p:pic>
        <p:nvPicPr>
          <p:cNvPr id="2" name="Picture 1" descr="A person in a hat and cape&#10;&#10;Description automatically generated">
            <a:extLst>
              <a:ext uri="{FF2B5EF4-FFF2-40B4-BE49-F238E27FC236}">
                <a16:creationId xmlns:a16="http://schemas.microsoft.com/office/drawing/2014/main" id="{B42D92E5-C579-17EB-F24B-B755E50832CB}"/>
              </a:ext>
            </a:extLst>
          </p:cNvPr>
          <p:cNvPicPr>
            <a:picLocks noChangeAspect="1"/>
          </p:cNvPicPr>
          <p:nvPr/>
        </p:nvPicPr>
        <p:blipFill>
          <a:blip r:embed="rId2"/>
          <a:stretch>
            <a:fillRect/>
          </a:stretch>
        </p:blipFill>
        <p:spPr>
          <a:xfrm>
            <a:off x="10230699" y="2168372"/>
            <a:ext cx="1260628" cy="1260628"/>
          </a:xfrm>
          <a:prstGeom prst="rect">
            <a:avLst/>
          </a:prstGeom>
        </p:spPr>
      </p:pic>
      <p:sp>
        <p:nvSpPr>
          <p:cNvPr id="4" name="TextBox 3">
            <a:extLst>
              <a:ext uri="{FF2B5EF4-FFF2-40B4-BE49-F238E27FC236}">
                <a16:creationId xmlns:a16="http://schemas.microsoft.com/office/drawing/2014/main" id="{C64F80FD-4620-88BB-B39A-894344B01B14}"/>
              </a:ext>
            </a:extLst>
          </p:cNvPr>
          <p:cNvSpPr txBox="1"/>
          <p:nvPr/>
        </p:nvSpPr>
        <p:spPr>
          <a:xfrm>
            <a:off x="565150" y="643994"/>
            <a:ext cx="6340415" cy="1323439"/>
          </a:xfrm>
          <a:prstGeom prst="rect">
            <a:avLst/>
          </a:prstGeom>
          <a:noFill/>
        </p:spPr>
        <p:txBody>
          <a:bodyPr wrap="square">
            <a:spAutoFit/>
          </a:bodyPr>
          <a:lstStyle/>
          <a:p>
            <a:r>
              <a:rPr lang="en-US" sz="8000" dirty="0">
                <a:ln w="38100">
                  <a:solidFill>
                    <a:schemeClr val="accent1"/>
                  </a:solidFill>
                  <a:prstDash val="solid"/>
                </a:ln>
                <a:solidFill>
                  <a:schemeClr val="bg2">
                    <a:lumMod val="20000"/>
                    <a:lumOff val="80000"/>
                  </a:schemeClr>
                </a:solidFill>
                <a:latin typeface="Jumble" panose="02000503000000020004" pitchFamily="2" charset="0"/>
              </a:rPr>
              <a:t>QUESTIONS?</a:t>
            </a:r>
            <a:endParaRPr lang="en-US" sz="8000" dirty="0"/>
          </a:p>
        </p:txBody>
      </p:sp>
      <p:grpSp>
        <p:nvGrpSpPr>
          <p:cNvPr id="13" name="Group 12">
            <a:extLst>
              <a:ext uri="{FF2B5EF4-FFF2-40B4-BE49-F238E27FC236}">
                <a16:creationId xmlns:a16="http://schemas.microsoft.com/office/drawing/2014/main" id="{5E42074F-766B-F833-F720-9C62B8810FA4}"/>
              </a:ext>
            </a:extLst>
          </p:cNvPr>
          <p:cNvGrpSpPr/>
          <p:nvPr/>
        </p:nvGrpSpPr>
        <p:grpSpPr>
          <a:xfrm>
            <a:off x="827354" y="1850559"/>
            <a:ext cx="4998622" cy="4392692"/>
            <a:chOff x="1083823" y="1967433"/>
            <a:chExt cx="4998622" cy="4392692"/>
          </a:xfrm>
        </p:grpSpPr>
        <p:sp>
          <p:nvSpPr>
            <p:cNvPr id="3" name="TextBox 2">
              <a:extLst>
                <a:ext uri="{FF2B5EF4-FFF2-40B4-BE49-F238E27FC236}">
                  <a16:creationId xmlns:a16="http://schemas.microsoft.com/office/drawing/2014/main" id="{90E32806-AE34-4AC6-F0D2-1314071C440F}"/>
                </a:ext>
              </a:extLst>
            </p:cNvPr>
            <p:cNvSpPr txBox="1"/>
            <p:nvPr/>
          </p:nvSpPr>
          <p:spPr>
            <a:xfrm>
              <a:off x="1083823" y="1967433"/>
              <a:ext cx="4998622" cy="4392692"/>
            </a:xfrm>
            <a:prstGeom prst="roundRect">
              <a:avLst/>
            </a:prstGeom>
            <a:solidFill>
              <a:schemeClr val="bg2">
                <a:lumMod val="40000"/>
                <a:lumOff val="60000"/>
              </a:schemeClr>
            </a:solidFill>
          </p:spPr>
          <p:txBody>
            <a:bodyPr wrap="square" rtlCol="0">
              <a:spAutoFit/>
            </a:bodyPr>
            <a:lstStyle/>
            <a:p>
              <a:pPr algn="ctr"/>
              <a:r>
                <a:rPr lang="en-US" sz="3600" b="1" dirty="0">
                  <a:latin typeface="Aptos" panose="020B0004020202020204" pitchFamily="34" charset="0"/>
                  <a:cs typeface="Aharoni" panose="02010803020104030203" pitchFamily="2" charset="-79"/>
                </a:rPr>
                <a:t>CONTACT ME!</a:t>
              </a:r>
            </a:p>
            <a:p>
              <a:pPr algn="ctr"/>
              <a:r>
                <a:rPr lang="en-US" sz="2400" dirty="0">
                  <a:latin typeface="Aptos" panose="020B0004020202020204" pitchFamily="34" charset="0"/>
                  <a:cs typeface="Aharoni" panose="02010803020104030203" pitchFamily="2" charset="-79"/>
                  <a:hlinkClick r:id="rId3"/>
                </a:rPr>
                <a:t>ssanz@dadeschools.net</a:t>
              </a:r>
              <a:endParaRPr lang="en-US" sz="2400" dirty="0">
                <a:latin typeface="Aptos" panose="020B0004020202020204" pitchFamily="34" charset="0"/>
                <a:cs typeface="Aharoni" panose="02010803020104030203" pitchFamily="2" charset="-79"/>
              </a:endParaRPr>
            </a:p>
            <a:p>
              <a:pPr algn="ctr"/>
              <a:r>
                <a:rPr lang="en-US" sz="2400" dirty="0">
                  <a:latin typeface="Aptos" panose="020B0004020202020204" pitchFamily="34" charset="0"/>
                  <a:cs typeface="Aharoni" panose="02010803020104030203" pitchFamily="2" charset="-79"/>
                </a:rPr>
                <a:t>CAP Office: 6111</a:t>
              </a:r>
            </a:p>
            <a:p>
              <a:pPr algn="ctr"/>
              <a:r>
                <a:rPr lang="en-US" sz="2400" dirty="0">
                  <a:latin typeface="Aptos" panose="020B0004020202020204" pitchFamily="34" charset="0"/>
                  <a:cs typeface="Aharoni" panose="02010803020104030203" pitchFamily="2" charset="-79"/>
                </a:rPr>
                <a:t>Schedule a meeting:</a:t>
              </a: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p:txBody>
        </p:sp>
        <p:pic>
          <p:nvPicPr>
            <p:cNvPr id="5" name="Picture 4" descr="A qr code with a pirate logo&#10;&#10;Description automatically generated">
              <a:extLst>
                <a:ext uri="{FF2B5EF4-FFF2-40B4-BE49-F238E27FC236}">
                  <a16:creationId xmlns:a16="http://schemas.microsoft.com/office/drawing/2014/main" id="{1E61D947-75BE-84A0-1B52-A9E92CFD86DA}"/>
                </a:ext>
              </a:extLst>
            </p:cNvPr>
            <p:cNvPicPr>
              <a:picLocks noChangeAspect="1"/>
            </p:cNvPicPr>
            <p:nvPr/>
          </p:nvPicPr>
          <p:blipFill>
            <a:blip r:embed="rId4"/>
            <a:stretch>
              <a:fillRect/>
            </a:stretch>
          </p:blipFill>
          <p:spPr>
            <a:xfrm>
              <a:off x="2579242" y="4003550"/>
              <a:ext cx="2007784" cy="2007784"/>
            </a:xfrm>
            <a:prstGeom prst="rect">
              <a:avLst/>
            </a:prstGeom>
          </p:spPr>
        </p:pic>
      </p:grpSp>
    </p:spTree>
    <p:extLst>
      <p:ext uri="{BB962C8B-B14F-4D97-AF65-F5344CB8AC3E}">
        <p14:creationId xmlns:p14="http://schemas.microsoft.com/office/powerpoint/2010/main" val="331112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67f515cb1a_0_247"/>
          <p:cNvSpPr txBox="1">
            <a:spLocks noGrp="1"/>
          </p:cNvSpPr>
          <p:nvPr>
            <p:ph type="title"/>
          </p:nvPr>
        </p:nvSpPr>
        <p:spPr>
          <a:xfrm>
            <a:off x="229767" y="164300"/>
            <a:ext cx="11762000" cy="1001600"/>
          </a:xfrm>
          <a:prstGeom prst="rect">
            <a:avLst/>
          </a:prstGeom>
          <a:solidFill>
            <a:srgbClr val="D9EAD3"/>
          </a:solidFill>
        </p:spPr>
        <p:txBody>
          <a:bodyPr spcFirstLastPara="1" vert="horz" wrap="square" lIns="121900" tIns="121900" rIns="121900" bIns="121900" rtlCol="0" anchor="t" anchorCtr="0">
            <a:noAutofit/>
          </a:bodyPr>
          <a:lstStyle/>
          <a:p>
            <a:pPr algn="ctr">
              <a:buSzPts val="990"/>
            </a:pPr>
            <a:r>
              <a:rPr lang="en-US" sz="3600" dirty="0"/>
              <a:t>Request for Schedule Change (Non IB Students)</a:t>
            </a:r>
            <a:endParaRPr sz="3200" dirty="0"/>
          </a:p>
        </p:txBody>
      </p:sp>
      <p:sp>
        <p:nvSpPr>
          <p:cNvPr id="216" name="Google Shape;216;g267f515cb1a_0_247"/>
          <p:cNvSpPr txBox="1">
            <a:spLocks noGrp="1"/>
          </p:cNvSpPr>
          <p:nvPr>
            <p:ph type="body" idx="1"/>
          </p:nvPr>
        </p:nvSpPr>
        <p:spPr>
          <a:xfrm>
            <a:off x="198767" y="1235100"/>
            <a:ext cx="11762000" cy="1357600"/>
          </a:xfrm>
          <a:prstGeom prst="rect">
            <a:avLst/>
          </a:prstGeom>
          <a:noFill/>
        </p:spPr>
        <p:txBody>
          <a:bodyPr spcFirstLastPara="1" vert="horz" wrap="square" lIns="121900" tIns="121900" rIns="121900" bIns="121900" rtlCol="0" anchor="t" anchorCtr="0">
            <a:normAutofit/>
          </a:bodyPr>
          <a:lstStyle/>
          <a:p>
            <a:pPr marL="0" indent="0" algn="ctr">
              <a:spcAft>
                <a:spcPts val="1600"/>
              </a:spcAft>
              <a:buNone/>
            </a:pPr>
            <a:r>
              <a:rPr lang="en-US" sz="1976" dirty="0"/>
              <a:t>You should use this FORM or QR CODE only if there is a specific error on your schedule listed below. </a:t>
            </a:r>
            <a:endParaRPr sz="1744" dirty="0">
              <a:solidFill>
                <a:schemeClr val="dk1"/>
              </a:solidFill>
            </a:endParaRPr>
          </a:p>
        </p:txBody>
      </p:sp>
      <p:sp>
        <p:nvSpPr>
          <p:cNvPr id="217" name="Google Shape;217;g267f515cb1a_0_247"/>
          <p:cNvSpPr txBox="1"/>
          <p:nvPr/>
        </p:nvSpPr>
        <p:spPr>
          <a:xfrm>
            <a:off x="9087300" y="1953751"/>
            <a:ext cx="2723600" cy="2891072"/>
          </a:xfrm>
          <a:prstGeom prst="rect">
            <a:avLst/>
          </a:prstGeom>
          <a:solidFill>
            <a:srgbClr val="F3F3F3"/>
          </a:solidFill>
          <a:ln>
            <a:noFill/>
          </a:ln>
        </p:spPr>
        <p:txBody>
          <a:bodyPr spcFirstLastPara="1" wrap="square" lIns="121900" tIns="121900" rIns="121900" bIns="121900" anchor="t" anchorCtr="0">
            <a:spAutoFit/>
          </a:bodyPr>
          <a:lstStyle/>
          <a:p>
            <a:pPr algn="ctr">
              <a:lnSpc>
                <a:spcPct val="115000"/>
              </a:lnSpc>
            </a:pPr>
            <a:r>
              <a:rPr lang="en-US" sz="2000">
                <a:solidFill>
                  <a:schemeClr val="dk1"/>
                </a:solidFill>
              </a:rPr>
              <a:t>Use this link to request a schedule change.</a:t>
            </a:r>
            <a:endParaRPr sz="2000">
              <a:solidFill>
                <a:schemeClr val="dk1"/>
              </a:solidFill>
            </a:endParaRPr>
          </a:p>
          <a:p>
            <a:pPr algn="ctr">
              <a:lnSpc>
                <a:spcPct val="115000"/>
              </a:lnSpc>
              <a:spcBef>
                <a:spcPts val="1600"/>
              </a:spcBef>
            </a:pPr>
            <a:r>
              <a:rPr lang="en-US" sz="2000" u="sng">
                <a:solidFill>
                  <a:schemeClr val="accent5"/>
                </a:solidFill>
                <a:hlinkClick r:id="rId3">
                  <a:extLst>
                    <a:ext uri="{A12FA001-AC4F-418D-AE19-62706E023703}">
                      <ahyp:hlinkClr xmlns:ahyp="http://schemas.microsoft.com/office/drawing/2018/hyperlinkcolor" val="tx"/>
                    </a:ext>
                  </a:extLst>
                </a:hlinkClick>
              </a:rPr>
              <a:t>https://forms.gle/Pv3qawqYCVmjCx2w8</a:t>
            </a:r>
            <a:endParaRPr sz="1467">
              <a:solidFill>
                <a:schemeClr val="dk1"/>
              </a:solidFill>
            </a:endParaRPr>
          </a:p>
          <a:p>
            <a:pPr algn="ctr">
              <a:lnSpc>
                <a:spcPct val="115000"/>
              </a:lnSpc>
              <a:spcBef>
                <a:spcPts val="1600"/>
              </a:spcBef>
              <a:spcAft>
                <a:spcPts val="1600"/>
              </a:spcAft>
            </a:pPr>
            <a:endParaRPr sz="1467">
              <a:solidFill>
                <a:schemeClr val="dk1"/>
              </a:solidFill>
            </a:endParaRPr>
          </a:p>
        </p:txBody>
      </p:sp>
      <p:pic>
        <p:nvPicPr>
          <p:cNvPr id="218" name="Google Shape;218;g267f515cb1a_0_247"/>
          <p:cNvPicPr preferRelativeResize="0"/>
          <p:nvPr/>
        </p:nvPicPr>
        <p:blipFill>
          <a:blip r:embed="rId4">
            <a:alphaModFix/>
          </a:blip>
          <a:stretch>
            <a:fillRect/>
          </a:stretch>
        </p:blipFill>
        <p:spPr>
          <a:xfrm>
            <a:off x="3187500" y="1826669"/>
            <a:ext cx="5562001" cy="2906537"/>
          </a:xfrm>
          <a:prstGeom prst="rect">
            <a:avLst/>
          </a:prstGeom>
          <a:noFill/>
          <a:ln w="9525" cap="flat" cmpd="sng">
            <a:solidFill>
              <a:schemeClr val="dk2"/>
            </a:solidFill>
            <a:prstDash val="solid"/>
            <a:round/>
            <a:headEnd type="none" w="sm" len="sm"/>
            <a:tailEnd type="none" w="sm" len="sm"/>
          </a:ln>
        </p:spPr>
      </p:pic>
      <p:sp>
        <p:nvSpPr>
          <p:cNvPr id="219" name="Google Shape;219;g267f515cb1a_0_247"/>
          <p:cNvSpPr txBox="1">
            <a:spLocks noGrp="1"/>
          </p:cNvSpPr>
          <p:nvPr>
            <p:ph type="body" idx="1"/>
          </p:nvPr>
        </p:nvSpPr>
        <p:spPr>
          <a:xfrm>
            <a:off x="167767" y="4927133"/>
            <a:ext cx="11824000" cy="1055200"/>
          </a:xfrm>
          <a:prstGeom prst="rect">
            <a:avLst/>
          </a:prstGeom>
          <a:solidFill>
            <a:srgbClr val="FFF2CC"/>
          </a:solidFill>
        </p:spPr>
        <p:txBody>
          <a:bodyPr spcFirstLastPara="1" vert="horz" wrap="square" lIns="121900" tIns="121900" rIns="121900" bIns="121900" rtlCol="0" anchor="t" anchorCtr="0">
            <a:normAutofit fontScale="62500" lnSpcReduction="20000"/>
          </a:bodyPr>
          <a:lstStyle/>
          <a:p>
            <a:pPr marL="0" indent="0" algn="ctr">
              <a:lnSpc>
                <a:spcPct val="105000"/>
              </a:lnSpc>
              <a:buNone/>
            </a:pPr>
            <a:r>
              <a:rPr lang="en-US" sz="2253"/>
              <a:t>Elective changes will not be considered.</a:t>
            </a:r>
            <a:endParaRPr sz="2253"/>
          </a:p>
          <a:p>
            <a:pPr marL="0" indent="0" algn="ctr">
              <a:lnSpc>
                <a:spcPct val="105000"/>
              </a:lnSpc>
              <a:spcBef>
                <a:spcPts val="1600"/>
              </a:spcBef>
              <a:spcAft>
                <a:spcPts val="1600"/>
              </a:spcAft>
              <a:buNone/>
            </a:pPr>
            <a:r>
              <a:rPr lang="en-US" sz="2253"/>
              <a:t>We will be addressing the changes in order of submission starting August 21</a:t>
            </a:r>
            <a:endParaRPr sz="1711"/>
          </a:p>
        </p:txBody>
      </p:sp>
      <p:sp>
        <p:nvSpPr>
          <p:cNvPr id="220" name="Google Shape;220;g267f515cb1a_0_247"/>
          <p:cNvSpPr txBox="1">
            <a:spLocks noGrp="1"/>
          </p:cNvSpPr>
          <p:nvPr>
            <p:ph type="body" idx="1"/>
          </p:nvPr>
        </p:nvSpPr>
        <p:spPr>
          <a:xfrm>
            <a:off x="167767" y="6027667"/>
            <a:ext cx="11824000" cy="786000"/>
          </a:xfrm>
          <a:prstGeom prst="rect">
            <a:avLst/>
          </a:prstGeom>
          <a:solidFill>
            <a:srgbClr val="D9D9D9"/>
          </a:solidFill>
        </p:spPr>
        <p:txBody>
          <a:bodyPr spcFirstLastPara="1" vert="horz" wrap="square" lIns="121900" tIns="121900" rIns="121900" bIns="121900" rtlCol="0" anchor="t" anchorCtr="0">
            <a:normAutofit fontScale="85000" lnSpcReduction="10000"/>
          </a:bodyPr>
          <a:lstStyle/>
          <a:p>
            <a:pPr marL="0" indent="0" algn="ctr">
              <a:spcAft>
                <a:spcPts val="1600"/>
              </a:spcAft>
              <a:buNone/>
            </a:pPr>
            <a:r>
              <a:rPr lang="en-US" sz="1711"/>
              <a:t>IB students can request a schedule change using the form on the IB teams page or by asking their IB teachers for the QR code</a:t>
            </a:r>
            <a:endParaRPr sz="1711"/>
          </a:p>
        </p:txBody>
      </p:sp>
      <p:pic>
        <p:nvPicPr>
          <p:cNvPr id="221" name="Google Shape;221;g267f515cb1a_0_247"/>
          <p:cNvPicPr preferRelativeResize="0"/>
          <p:nvPr/>
        </p:nvPicPr>
        <p:blipFill>
          <a:blip r:embed="rId5">
            <a:alphaModFix/>
          </a:blip>
          <a:stretch>
            <a:fillRect/>
          </a:stretch>
        </p:blipFill>
        <p:spPr>
          <a:xfrm>
            <a:off x="477034" y="1850052"/>
            <a:ext cx="2519633" cy="28598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150;g1382ace44c0_0_15">
            <a:extLst>
              <a:ext uri="{FF2B5EF4-FFF2-40B4-BE49-F238E27FC236}">
                <a16:creationId xmlns:a16="http://schemas.microsoft.com/office/drawing/2014/main" id="{2D744FD6-17D4-BE9C-2508-7E59A8B91641}"/>
              </a:ext>
            </a:extLst>
          </p:cNvPr>
          <p:cNvPicPr preferRelativeResize="0"/>
          <p:nvPr/>
        </p:nvPicPr>
        <p:blipFill rotWithShape="1">
          <a:blip r:embed="rId2">
            <a:alphaModFix/>
          </a:blip>
          <a:srcRect l="22889" t="17403" r="22611"/>
          <a:stretch/>
        </p:blipFill>
        <p:spPr>
          <a:xfrm>
            <a:off x="6394710" y="1509506"/>
            <a:ext cx="2193097" cy="2236833"/>
          </a:xfrm>
          <a:prstGeom prst="ellipse">
            <a:avLst/>
          </a:prstGeom>
          <a:noFill/>
          <a:ln>
            <a:noFill/>
          </a:ln>
        </p:spPr>
      </p:pic>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93194" y="524462"/>
            <a:ext cx="9601201" cy="1629776"/>
          </a:xfrm>
        </p:spPr>
        <p:txBody>
          <a:bodyPr>
            <a:no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STUDENT SERVICES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dirty="0">
                <a:effectLst/>
              </a:rPr>
              <a:t> </a:t>
            </a:r>
            <a:endParaRPr lang="en-US" dirty="0"/>
          </a:p>
        </p:txBody>
      </p:sp>
      <p:pic>
        <p:nvPicPr>
          <p:cNvPr id="11" name="Google Shape;149;g1382ace44c0_0_15">
            <a:extLst>
              <a:ext uri="{FF2B5EF4-FFF2-40B4-BE49-F238E27FC236}">
                <a16:creationId xmlns:a16="http://schemas.microsoft.com/office/drawing/2014/main" id="{B63A3FD0-12C4-06E6-D64D-10BE6F3D6679}"/>
              </a:ext>
            </a:extLst>
          </p:cNvPr>
          <p:cNvPicPr preferRelativeResize="0"/>
          <p:nvPr/>
        </p:nvPicPr>
        <p:blipFill rotWithShape="1">
          <a:blip r:embed="rId4">
            <a:alphaModFix/>
          </a:blip>
          <a:srcRect/>
          <a:stretch/>
        </p:blipFill>
        <p:spPr>
          <a:xfrm>
            <a:off x="1709064" y="1509506"/>
            <a:ext cx="2193096" cy="2236833"/>
          </a:xfrm>
          <a:prstGeom prst="ellipse">
            <a:avLst/>
          </a:prstGeom>
          <a:noFill/>
          <a:ln>
            <a:noFill/>
          </a:ln>
        </p:spPr>
      </p:pic>
      <p:sp>
        <p:nvSpPr>
          <p:cNvPr id="13" name="TextBox 12">
            <a:extLst>
              <a:ext uri="{FF2B5EF4-FFF2-40B4-BE49-F238E27FC236}">
                <a16:creationId xmlns:a16="http://schemas.microsoft.com/office/drawing/2014/main" id="{11760649-C458-A191-EB63-1FF9947EAD53}"/>
              </a:ext>
            </a:extLst>
          </p:cNvPr>
          <p:cNvSpPr txBox="1"/>
          <p:nvPr/>
        </p:nvSpPr>
        <p:spPr>
          <a:xfrm>
            <a:off x="5319148" y="4007132"/>
            <a:ext cx="4344223" cy="2145268"/>
          </a:xfrm>
          <a:prstGeom prst="roundRect">
            <a:avLst/>
          </a:prstGeom>
          <a:solidFill>
            <a:schemeClr val="bg2">
              <a:lumMod val="40000"/>
              <a:lumOff val="60000"/>
            </a:schemeClr>
          </a:solidFill>
        </p:spPr>
        <p:txBody>
          <a:bodyPr wrap="square" rtlCol="0">
            <a:spAutoFit/>
          </a:bodyPr>
          <a:lstStyle/>
          <a:p>
            <a:pPr algn="ctr"/>
            <a:r>
              <a:rPr lang="en-US" sz="2000" b="1" dirty="0">
                <a:latin typeface="Aptos" panose="020B0004020202020204" pitchFamily="34" charset="0"/>
                <a:cs typeface="Aharoni" panose="02010803020104030203" pitchFamily="2" charset="-79"/>
              </a:rPr>
              <a:t>MS. SANZ</a:t>
            </a:r>
          </a:p>
          <a:p>
            <a:pPr algn="ctr"/>
            <a:r>
              <a:rPr lang="en-US" sz="2000" b="1" dirty="0">
                <a:latin typeface="Aptos" panose="020B0004020202020204" pitchFamily="34" charset="0"/>
                <a:cs typeface="Aharoni" panose="02010803020104030203" pitchFamily="2" charset="-79"/>
              </a:rPr>
              <a:t>CAP ADVISOR</a:t>
            </a:r>
          </a:p>
          <a:p>
            <a:pPr algn="ctr"/>
            <a:r>
              <a:rPr lang="en-US" sz="2000" dirty="0" err="1">
                <a:latin typeface="Aptos" panose="020B0004020202020204" pitchFamily="34" charset="0"/>
                <a:cs typeface="Aharoni" panose="02010803020104030203" pitchFamily="2" charset="-79"/>
              </a:rPr>
              <a:t>ssanz@dadeschools.net</a:t>
            </a:r>
            <a:endParaRPr lang="en-US" sz="2000" dirty="0">
              <a:latin typeface="Aptos" panose="020B0004020202020204" pitchFamily="34" charset="0"/>
              <a:cs typeface="Aharoni" panose="02010803020104030203" pitchFamily="2" charset="-79"/>
            </a:endParaRPr>
          </a:p>
          <a:p>
            <a:pPr marL="342900" indent="-342900">
              <a:buFont typeface="Arial" panose="020B0604020202020204" pitchFamily="34" charset="0"/>
              <a:buChar char="•"/>
            </a:pPr>
            <a:r>
              <a:rPr lang="en-US" sz="2000" dirty="0">
                <a:latin typeface="Aptos" panose="020B0004020202020204" pitchFamily="34" charset="0"/>
                <a:cs typeface="Aharoni" panose="02010803020104030203" pitchFamily="2" charset="-79"/>
              </a:rPr>
              <a:t>College information</a:t>
            </a:r>
          </a:p>
          <a:p>
            <a:pPr marL="342900" indent="-342900">
              <a:buFont typeface="Arial" panose="020B0604020202020204" pitchFamily="34" charset="0"/>
              <a:buChar char="•"/>
            </a:pPr>
            <a:r>
              <a:rPr lang="en-US" sz="2000" dirty="0">
                <a:latin typeface="Aptos" panose="020B0004020202020204" pitchFamily="34" charset="0"/>
                <a:cs typeface="Aharoni" panose="02010803020104030203" pitchFamily="2" charset="-79"/>
              </a:rPr>
              <a:t>Test and application fee waivers</a:t>
            </a:r>
          </a:p>
          <a:p>
            <a:pPr marL="342900" indent="-342900">
              <a:buFont typeface="Arial" panose="020B0604020202020204" pitchFamily="34" charset="0"/>
              <a:buChar char="•"/>
            </a:pPr>
            <a:r>
              <a:rPr lang="en-US" sz="2000" dirty="0">
                <a:latin typeface="Aptos" panose="020B0004020202020204" pitchFamily="34" charset="0"/>
                <a:cs typeface="Aharoni" panose="02010803020104030203" pitchFamily="2" charset="-79"/>
              </a:rPr>
              <a:t>Scholarships</a:t>
            </a:r>
          </a:p>
        </p:txBody>
      </p:sp>
      <p:sp>
        <p:nvSpPr>
          <p:cNvPr id="14" name="TextBox 13">
            <a:extLst>
              <a:ext uri="{FF2B5EF4-FFF2-40B4-BE49-F238E27FC236}">
                <a16:creationId xmlns:a16="http://schemas.microsoft.com/office/drawing/2014/main" id="{2FF0D5D3-05FF-CAC9-5DF2-99B5CAC97F18}"/>
              </a:ext>
            </a:extLst>
          </p:cNvPr>
          <p:cNvSpPr txBox="1"/>
          <p:nvPr/>
        </p:nvSpPr>
        <p:spPr>
          <a:xfrm>
            <a:off x="783771" y="4007132"/>
            <a:ext cx="4155019" cy="2145268"/>
          </a:xfrm>
          <a:prstGeom prst="roundRect">
            <a:avLst/>
          </a:prstGeom>
          <a:solidFill>
            <a:schemeClr val="bg2">
              <a:lumMod val="40000"/>
              <a:lumOff val="60000"/>
            </a:schemeClr>
          </a:solidFill>
        </p:spPr>
        <p:txBody>
          <a:bodyPr wrap="square" rtlCol="0">
            <a:spAutoFit/>
          </a:bodyPr>
          <a:lstStyle/>
          <a:p>
            <a:pPr algn="ctr"/>
            <a:r>
              <a:rPr lang="en-US" sz="2000" b="1" dirty="0">
                <a:latin typeface="Aptos" panose="020B0004020202020204" pitchFamily="34" charset="0"/>
                <a:cs typeface="Aharoni" panose="02010803020104030203" pitchFamily="2" charset="-79"/>
              </a:rPr>
              <a:t>MRS. COSGROVE</a:t>
            </a:r>
          </a:p>
          <a:p>
            <a:pPr algn="ctr"/>
            <a:r>
              <a:rPr lang="en-US" sz="2000" b="1" dirty="0">
                <a:latin typeface="Aptos" panose="020B0004020202020204" pitchFamily="34" charset="0"/>
                <a:cs typeface="Aharoni" panose="02010803020104030203" pitchFamily="2" charset="-79"/>
              </a:rPr>
              <a:t>GRADUATION COUNSELOR</a:t>
            </a:r>
          </a:p>
          <a:p>
            <a:pPr algn="ctr"/>
            <a:r>
              <a:rPr lang="en-US" sz="2000" dirty="0" err="1">
                <a:latin typeface="Aptos" panose="020B0004020202020204" pitchFamily="34" charset="0"/>
                <a:cs typeface="Aharoni" panose="02010803020104030203" pitchFamily="2" charset="-79"/>
              </a:rPr>
              <a:t>francosgrove@dadeschools.net</a:t>
            </a:r>
            <a:r>
              <a:rPr lang="en-US" sz="2000" dirty="0">
                <a:latin typeface="Aptos" panose="020B0004020202020204" pitchFamily="34" charset="0"/>
                <a:cs typeface="Aharoni" panose="02010803020104030203" pitchFamily="2" charset="-79"/>
              </a:rPr>
              <a:t> </a:t>
            </a:r>
          </a:p>
          <a:p>
            <a:pPr marL="342900" indent="-342900">
              <a:buFont typeface="Arial" panose="020B0604020202020204" pitchFamily="34" charset="0"/>
              <a:buChar char="•"/>
            </a:pPr>
            <a:r>
              <a:rPr lang="en-US" sz="2000" dirty="0">
                <a:latin typeface="Aptos" panose="020B0004020202020204" pitchFamily="34" charset="0"/>
              </a:rPr>
              <a:t>Ensuring students are on track to graduate</a:t>
            </a:r>
          </a:p>
          <a:p>
            <a:pPr marL="342900" indent="-342900">
              <a:buFont typeface="Arial" panose="020B0604020202020204" pitchFamily="34" charset="0"/>
              <a:buChar char="•"/>
            </a:pPr>
            <a:r>
              <a:rPr lang="en-US" sz="2000" dirty="0">
                <a:latin typeface="Aptos" panose="020B0004020202020204" pitchFamily="34" charset="0"/>
              </a:rPr>
              <a:t>Testing, credits, GPA</a:t>
            </a:r>
          </a:p>
        </p:txBody>
      </p:sp>
    </p:spTree>
    <p:extLst>
      <p:ext uri="{BB962C8B-B14F-4D97-AF65-F5344CB8AC3E}">
        <p14:creationId xmlns:p14="http://schemas.microsoft.com/office/powerpoint/2010/main" val="264902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ctrTitle"/>
          </p:nvPr>
        </p:nvSpPr>
        <p:spPr>
          <a:xfrm>
            <a:off x="290252" y="410438"/>
            <a:ext cx="7292367" cy="2866405"/>
          </a:xfrm>
        </p:spPr>
        <p:txBody>
          <a:bodyPr>
            <a:noAutofit/>
          </a:bodyPr>
          <a:lstStyle/>
          <a:p>
            <a:pPr algn="ctr"/>
            <a:r>
              <a:rPr lang="en-US" dirty="0">
                <a:ln w="38100">
                  <a:solidFill>
                    <a:schemeClr val="accent1"/>
                  </a:solidFill>
                  <a:prstDash val="solid"/>
                </a:ln>
                <a:solidFill>
                  <a:schemeClr val="bg2">
                    <a:lumMod val="20000"/>
                    <a:lumOff val="80000"/>
                  </a:schemeClr>
                </a:solidFill>
                <a:latin typeface="Jumble" panose="02000503000000020004" pitchFamily="2" charset="0"/>
              </a:rPr>
              <a:t>MENTAL </a:t>
            </a:r>
            <a:br>
              <a:rPr lang="en-US" dirty="0">
                <a:ln w="38100">
                  <a:solidFill>
                    <a:schemeClr val="accent1"/>
                  </a:solidFill>
                  <a:prstDash val="solid"/>
                </a:ln>
                <a:solidFill>
                  <a:schemeClr val="bg2">
                    <a:lumMod val="20000"/>
                    <a:lumOff val="80000"/>
                  </a:schemeClr>
                </a:solidFill>
                <a:latin typeface="Jumble" panose="02000503000000020004" pitchFamily="2" charset="0"/>
              </a:rPr>
            </a:br>
            <a:r>
              <a:rPr lang="en-US" dirty="0">
                <a:ln w="38100">
                  <a:solidFill>
                    <a:schemeClr val="accent1"/>
                  </a:solidFill>
                  <a:prstDash val="solid"/>
                </a:ln>
                <a:solidFill>
                  <a:schemeClr val="bg2">
                    <a:lumMod val="20000"/>
                    <a:lumOff val="80000"/>
                  </a:schemeClr>
                </a:solidFill>
                <a:latin typeface="Jumble" panose="02000503000000020004" pitchFamily="2" charset="0"/>
              </a:rPr>
              <a:t>HEALTH SUPPORT</a:t>
            </a:r>
            <a:endParaRPr lang="en-US" dirty="0"/>
          </a:p>
        </p:txBody>
      </p:sp>
      <p:sp>
        <p:nvSpPr>
          <p:cNvPr id="3" name="Subtitle 2">
            <a:extLst>
              <a:ext uri="{FF2B5EF4-FFF2-40B4-BE49-F238E27FC236}">
                <a16:creationId xmlns:a16="http://schemas.microsoft.com/office/drawing/2014/main" id="{D0E4133F-A19B-3FBB-6278-6B869EACE16F}"/>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032557"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02927" y="21683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dirty="0">
                <a:effectLst/>
              </a:rPr>
              <a:t> </a:t>
            </a:r>
            <a:endParaRPr lang="en-US" dirty="0"/>
          </a:p>
        </p:txBody>
      </p:sp>
      <p:sp>
        <p:nvSpPr>
          <p:cNvPr id="13" name="TextBox 12">
            <a:extLst>
              <a:ext uri="{FF2B5EF4-FFF2-40B4-BE49-F238E27FC236}">
                <a16:creationId xmlns:a16="http://schemas.microsoft.com/office/drawing/2014/main" id="{11760649-C458-A191-EB63-1FF9947EAD53}"/>
              </a:ext>
            </a:extLst>
          </p:cNvPr>
          <p:cNvSpPr txBox="1"/>
          <p:nvPr/>
        </p:nvSpPr>
        <p:spPr>
          <a:xfrm>
            <a:off x="403413" y="3021771"/>
            <a:ext cx="5615796" cy="2894409"/>
          </a:xfrm>
          <a:prstGeom prst="roundRect">
            <a:avLst/>
          </a:prstGeom>
          <a:solidFill>
            <a:schemeClr val="bg2">
              <a:lumMod val="40000"/>
              <a:lumOff val="60000"/>
            </a:schemeClr>
          </a:solidFill>
        </p:spPr>
        <p:txBody>
          <a:bodyPr wrap="square" rtlCol="0">
            <a:spAutoFit/>
          </a:bodyPr>
          <a:lstStyle/>
          <a:p>
            <a:pPr algn="ctr"/>
            <a:r>
              <a:rPr lang="en-US" sz="3600" b="1" dirty="0">
                <a:latin typeface="Aptos" panose="020B0004020202020204" pitchFamily="34" charset="0"/>
                <a:cs typeface="Aharoni" panose="02010803020104030203" pitchFamily="2" charset="-79"/>
              </a:rPr>
              <a:t>ROOM 3103</a:t>
            </a:r>
          </a:p>
          <a:p>
            <a:pPr algn="ctr"/>
            <a:r>
              <a:rPr lang="en-US" sz="3600" b="1" dirty="0">
                <a:latin typeface="Aptos" panose="020B0004020202020204" pitchFamily="34" charset="0"/>
                <a:cs typeface="Aharoni" panose="02010803020104030203" pitchFamily="2" charset="-79"/>
              </a:rPr>
              <a:t>MONDAY-FRIDAY</a:t>
            </a:r>
          </a:p>
          <a:p>
            <a:pPr algn="ctr"/>
            <a:r>
              <a:rPr lang="en-US" sz="3600" b="1" dirty="0">
                <a:latin typeface="Aptos" panose="020B0004020202020204" pitchFamily="34" charset="0"/>
                <a:cs typeface="Aharoni" panose="02010803020104030203" pitchFamily="2" charset="-79"/>
              </a:rPr>
              <a:t>8:00 am- 1:00 pm</a:t>
            </a:r>
          </a:p>
          <a:p>
            <a:pPr marL="571500" indent="-571500">
              <a:buFont typeface="Arial" panose="020B0604020202020204" pitchFamily="34" charset="0"/>
              <a:buChar char="•"/>
            </a:pPr>
            <a:r>
              <a:rPr lang="en-US" sz="2800" dirty="0">
                <a:latin typeface="Aptos" panose="020B0004020202020204" pitchFamily="34" charset="0"/>
                <a:cs typeface="Aharoni" panose="02010803020104030203" pitchFamily="2" charset="-79"/>
              </a:rPr>
              <a:t>Social Worker</a:t>
            </a:r>
          </a:p>
          <a:p>
            <a:pPr marL="571500" indent="-571500">
              <a:buFont typeface="Arial" panose="020B0604020202020204" pitchFamily="34" charset="0"/>
              <a:buChar char="•"/>
            </a:pPr>
            <a:r>
              <a:rPr lang="en-US" sz="2800" dirty="0">
                <a:latin typeface="Aptos" panose="020B0004020202020204" pitchFamily="34" charset="0"/>
                <a:cs typeface="Aharoni" panose="02010803020104030203" pitchFamily="2" charset="-79"/>
              </a:rPr>
              <a:t>Mental Health Professional</a:t>
            </a:r>
          </a:p>
        </p:txBody>
      </p:sp>
    </p:spTree>
    <p:extLst>
      <p:ext uri="{BB962C8B-B14F-4D97-AF65-F5344CB8AC3E}">
        <p14:creationId xmlns:p14="http://schemas.microsoft.com/office/powerpoint/2010/main" val="339005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77534" y="738601"/>
            <a:ext cx="9723997" cy="1268984"/>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COUNSELOR ASSISTANCE</a:t>
            </a:r>
            <a:endParaRPr lang="en-US" sz="6000" dirty="0"/>
          </a:p>
        </p:txBody>
      </p:sp>
      <p:sp>
        <p:nvSpPr>
          <p:cNvPr id="7" name="Content Placeholder 6">
            <a:extLst>
              <a:ext uri="{FF2B5EF4-FFF2-40B4-BE49-F238E27FC236}">
                <a16:creationId xmlns:a16="http://schemas.microsoft.com/office/drawing/2014/main" id="{7468F63F-318E-E314-E567-69393AE54FF2}"/>
              </a:ext>
            </a:extLst>
          </p:cNvPr>
          <p:cNvSpPr>
            <a:spLocks noGrp="1"/>
          </p:cNvSpPr>
          <p:nvPr>
            <p:ph sz="half" idx="1"/>
          </p:nvPr>
        </p:nvSpPr>
        <p:spPr>
          <a:xfrm>
            <a:off x="562851" y="2021844"/>
            <a:ext cx="5239512" cy="3876629"/>
          </a:xfrm>
        </p:spPr>
        <p:txBody>
          <a:bodyPr>
            <a:normAutofit/>
          </a:bodyPr>
          <a:lstStyle/>
          <a:p>
            <a:pPr marL="0" indent="0" rtl="0" fontAlgn="base">
              <a:spcBef>
                <a:spcPts val="0"/>
              </a:spcBef>
              <a:spcAft>
                <a:spcPts val="0"/>
              </a:spcAft>
              <a:buNone/>
            </a:pPr>
            <a:r>
              <a:rPr lang="en-US" b="1" i="0" u="none" strike="noStrike" dirty="0">
                <a:effectLst/>
                <a:latin typeface="Aptos" panose="020B0004020202020204" pitchFamily="34" charset="0"/>
                <a:cs typeface="Aharoni" panose="02010803020104030203" pitchFamily="2" charset="-79"/>
              </a:rPr>
              <a:t>ACADEMIC </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Falling behind in classes</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Study skills</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Organization</a:t>
            </a:r>
          </a:p>
          <a:p>
            <a:pPr marL="0" indent="0" rtl="0" fontAlgn="base">
              <a:spcBef>
                <a:spcPts val="0"/>
              </a:spcBef>
              <a:spcAft>
                <a:spcPts val="0"/>
              </a:spcAft>
              <a:buNone/>
            </a:pPr>
            <a:r>
              <a:rPr lang="en-US" b="1" i="0" u="none" strike="noStrike" dirty="0">
                <a:effectLst/>
                <a:latin typeface="Aptos" panose="020B0004020202020204" pitchFamily="34" charset="0"/>
                <a:cs typeface="Aharoni" panose="02010803020104030203" pitchFamily="2" charset="-79"/>
              </a:rPr>
              <a:t>GRADUATION</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Missing credits</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Adult Education Registration</a:t>
            </a:r>
          </a:p>
          <a:p>
            <a:pPr marL="0" indent="0" fontAlgn="base">
              <a:spcBef>
                <a:spcPts val="0"/>
              </a:spcBef>
              <a:buNone/>
            </a:pPr>
            <a:r>
              <a:rPr lang="en-US" b="1" i="0" u="none" strike="noStrike" dirty="0">
                <a:effectLst/>
                <a:latin typeface="Aptos" panose="020B0004020202020204" pitchFamily="34" charset="0"/>
                <a:cs typeface="Aharoni" panose="02010803020104030203" pitchFamily="2" charset="-79"/>
              </a:rPr>
              <a:t>ATTENDANCE</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Extended illness</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Family emergency</a:t>
            </a:r>
          </a:p>
          <a:p>
            <a:endParaRPr lang="en-US" dirty="0"/>
          </a:p>
        </p:txBody>
      </p:sp>
      <p:sp>
        <p:nvSpPr>
          <p:cNvPr id="8" name="Content Placeholder 7">
            <a:extLst>
              <a:ext uri="{FF2B5EF4-FFF2-40B4-BE49-F238E27FC236}">
                <a16:creationId xmlns:a16="http://schemas.microsoft.com/office/drawing/2014/main" id="{7BC5DBF5-6310-2E4C-B737-BE5E3EB3483E}"/>
              </a:ext>
            </a:extLst>
          </p:cNvPr>
          <p:cNvSpPr>
            <a:spLocks noGrp="1"/>
          </p:cNvSpPr>
          <p:nvPr>
            <p:ph sz="half" idx="2"/>
          </p:nvPr>
        </p:nvSpPr>
        <p:spPr>
          <a:xfrm>
            <a:off x="5576476" y="2124144"/>
            <a:ext cx="5239512" cy="3774329"/>
          </a:xfrm>
        </p:spPr>
        <p:txBody>
          <a:bodyPr>
            <a:normAutofit/>
          </a:bodyPr>
          <a:lstStyle/>
          <a:p>
            <a:pPr marL="0" indent="0" rtl="0" fontAlgn="base">
              <a:spcBef>
                <a:spcPts val="0"/>
              </a:spcBef>
              <a:spcAft>
                <a:spcPts val="0"/>
              </a:spcAft>
              <a:buNone/>
            </a:pPr>
            <a:r>
              <a:rPr lang="en-US" b="1" i="0" u="none" strike="noStrike" dirty="0">
                <a:effectLst/>
                <a:latin typeface="Aptos" panose="020B0004020202020204" pitchFamily="34" charset="0"/>
                <a:cs typeface="Aharoni" panose="02010803020104030203" pitchFamily="2" charset="-79"/>
              </a:rPr>
              <a:t>COLLEGE AND CAREER PLANNING</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Admissions requirements</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Career exploration</a:t>
            </a:r>
          </a:p>
          <a:p>
            <a:pPr marL="0" indent="0" rtl="0" fontAlgn="base">
              <a:spcBef>
                <a:spcPts val="0"/>
              </a:spcBef>
              <a:spcAft>
                <a:spcPts val="0"/>
              </a:spcAft>
              <a:buNone/>
            </a:pPr>
            <a:r>
              <a:rPr lang="en-US" b="1" i="0" u="none" strike="noStrike" dirty="0">
                <a:effectLst/>
                <a:latin typeface="Aptos" panose="020B0004020202020204" pitchFamily="34" charset="0"/>
                <a:cs typeface="Aharoni" panose="02010803020104030203" pitchFamily="2" charset="-79"/>
              </a:rPr>
              <a:t>PERSONAL</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Anxiety</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Depression</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Family Issues</a:t>
            </a:r>
          </a:p>
          <a:p>
            <a:pPr lvl="1" fontAlgn="base">
              <a:spcBef>
                <a:spcPts val="0"/>
              </a:spcBef>
            </a:pPr>
            <a:r>
              <a:rPr lang="en-US" sz="2400" b="0" i="0" u="none" strike="noStrike" dirty="0">
                <a:effectLst/>
                <a:latin typeface="Aptos" panose="020B0004020202020204" pitchFamily="34" charset="0"/>
              </a:rPr>
              <a:t>Relationships</a:t>
            </a:r>
            <a:endParaRPr lang="en-US" sz="2400" i="0" u="none" strike="noStrike" dirty="0">
              <a:latin typeface="Aptos" panose="020B0004020202020204" pitchFamily="34" charset="0"/>
            </a:endParaRPr>
          </a:p>
          <a:p>
            <a:pPr marL="0" indent="0" fontAlgn="base">
              <a:spcBef>
                <a:spcPts val="0"/>
              </a:spcBef>
              <a:buNone/>
            </a:pPr>
            <a:r>
              <a:rPr lang="en-US" b="1" i="0" u="none" strike="noStrike" dirty="0">
                <a:effectLst/>
                <a:latin typeface="Aptos" panose="020B0004020202020204" pitchFamily="34" charset="0"/>
                <a:cs typeface="Aharoni" panose="02010803020104030203" pitchFamily="2" charset="-79"/>
              </a:rPr>
              <a:t>MENTAL HEALTH</a:t>
            </a:r>
          </a:p>
          <a:p>
            <a:pPr marL="742950" lvl="1" indent="-285750" rtl="0" fontAlgn="base">
              <a:spcBef>
                <a:spcPts val="0"/>
              </a:spcBef>
              <a:spcAft>
                <a:spcPts val="0"/>
              </a:spcAft>
              <a:buFont typeface="Arial" panose="020B0604020202020204" pitchFamily="34" charset="0"/>
              <a:buChar char="•"/>
            </a:pPr>
            <a:r>
              <a:rPr lang="en-US" sz="2400" b="0" i="0" u="none" strike="noStrike" dirty="0">
                <a:effectLst/>
                <a:latin typeface="Aptos" panose="020B0004020202020204" pitchFamily="34" charset="0"/>
              </a:rPr>
              <a:t>Outside agencies</a:t>
            </a:r>
          </a:p>
          <a:p>
            <a:endParaRPr lang="en-US"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291270" y="5926992"/>
            <a:ext cx="11354390"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185674" y="792411"/>
            <a:ext cx="1260628" cy="1260628"/>
          </a:xfrm>
          <a:prstGeom prst="rect">
            <a:avLst/>
          </a:prstGeom>
        </p:spPr>
      </p:pic>
    </p:spTree>
    <p:extLst>
      <p:ext uri="{BB962C8B-B14F-4D97-AF65-F5344CB8AC3E}">
        <p14:creationId xmlns:p14="http://schemas.microsoft.com/office/powerpoint/2010/main" val="1019494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44041" y="107416"/>
            <a:ext cx="9601201" cy="1629776"/>
          </a:xfrm>
        </p:spPr>
        <p:txBody>
          <a:bodyPr>
            <a:no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GRADUATION REQUIREMENTS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3" name="Table 2">
            <a:extLst>
              <a:ext uri="{FF2B5EF4-FFF2-40B4-BE49-F238E27FC236}">
                <a16:creationId xmlns:a16="http://schemas.microsoft.com/office/drawing/2014/main" id="{75B18C57-EDE1-AA6F-60FD-9EF05D458B61}"/>
              </a:ext>
            </a:extLst>
          </p:cNvPr>
          <p:cNvGraphicFramePr>
            <a:graphicFrameLocks noGrp="1"/>
          </p:cNvGraphicFramePr>
          <p:nvPr/>
        </p:nvGraphicFramePr>
        <p:xfrm>
          <a:off x="892590" y="1989597"/>
          <a:ext cx="8249895" cy="4270092"/>
        </p:xfrm>
        <a:graphic>
          <a:graphicData uri="http://schemas.openxmlformats.org/drawingml/2006/table">
            <a:tbl>
              <a:tblPr/>
              <a:tblGrid>
                <a:gridCol w="4014326">
                  <a:extLst>
                    <a:ext uri="{9D8B030D-6E8A-4147-A177-3AD203B41FA5}">
                      <a16:colId xmlns:a16="http://schemas.microsoft.com/office/drawing/2014/main" val="1223279129"/>
                    </a:ext>
                  </a:extLst>
                </a:gridCol>
                <a:gridCol w="4235569">
                  <a:extLst>
                    <a:ext uri="{9D8B030D-6E8A-4147-A177-3AD203B41FA5}">
                      <a16:colId xmlns:a16="http://schemas.microsoft.com/office/drawing/2014/main" val="902745177"/>
                    </a:ext>
                  </a:extLst>
                </a:gridCol>
              </a:tblGrid>
              <a:tr h="696368">
                <a:tc>
                  <a:txBody>
                    <a:bodyPr/>
                    <a:lstStyle/>
                    <a:p>
                      <a:pPr algn="ctr" rtl="0" fontAlgn="t">
                        <a:spcBef>
                          <a:spcPts val="0"/>
                        </a:spcBef>
                        <a:spcAft>
                          <a:spcPts val="0"/>
                        </a:spcAft>
                      </a:pPr>
                      <a:endParaRPr lang="en-US" sz="1600" b="1" i="0" u="none" strike="noStrike">
                        <a:solidFill>
                          <a:srgbClr val="000000"/>
                        </a:solidFill>
                        <a:effectLst/>
                        <a:latin typeface="Aptos" panose="020B0004020202020204" pitchFamily="34" charset="0"/>
                        <a:cs typeface="Aharoni" panose="02010803020104030203" pitchFamily="2" charset="-79"/>
                      </a:endParaRPr>
                    </a:p>
                    <a:p>
                      <a:pPr algn="ctr"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SUBJECT</a:t>
                      </a:r>
                      <a:endParaRPr lang="en-US" sz="1600"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1">
                        <a:lumMod val="20000"/>
                        <a:lumOff val="80000"/>
                      </a:schemeClr>
                    </a:solidFill>
                  </a:tcPr>
                </a:tc>
                <a:tc>
                  <a:txBody>
                    <a:bodyPr/>
                    <a:lstStyle/>
                    <a:p>
                      <a:pPr algn="ctr" rtl="0" fontAlgn="t">
                        <a:spcBef>
                          <a:spcPts val="0"/>
                        </a:spcBef>
                        <a:spcAft>
                          <a:spcPts val="0"/>
                        </a:spcAft>
                      </a:pPr>
                      <a:endParaRPr lang="en-US" sz="1600">
                        <a:effectLst/>
                        <a:latin typeface="Aptos" panose="020B0004020202020204" pitchFamily="34" charset="0"/>
                        <a:cs typeface="Aharoni" panose="02010803020104030203" pitchFamily="2" charset="-79"/>
                      </a:endParaRPr>
                    </a:p>
                    <a:p>
                      <a:pPr algn="ctr" rtl="0" fontAlgn="t">
                        <a:spcBef>
                          <a:spcPts val="0"/>
                        </a:spcBef>
                        <a:spcAft>
                          <a:spcPts val="0"/>
                        </a:spcAft>
                      </a:pPr>
                      <a:r>
                        <a:rPr lang="en-US" sz="1600">
                          <a:effectLst/>
                          <a:latin typeface="Aptos" panose="020B0004020202020204" pitchFamily="34" charset="0"/>
                          <a:cs typeface="Aharoni" panose="02010803020104030203" pitchFamily="2" charset="-79"/>
                        </a:rPr>
                        <a:t>CREDITS</a:t>
                      </a:r>
                      <a:endParaRPr lang="en-US" sz="1600"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435695"/>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ENGLISH/LANGUAGE ARTS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b="0" i="0" u="none" strike="noStrike">
                          <a:solidFill>
                            <a:srgbClr val="000000"/>
                          </a:solidFill>
                          <a:effectLst/>
                          <a:latin typeface="Aptos" panose="020B0004020202020204" pitchFamily="34" charset="0"/>
                          <a:cs typeface="CordiaUPC" panose="020B0502040204020203" pitchFamily="34" charset="-34"/>
                        </a:rPr>
                        <a:t>4: ELA 1, 2, 3, 4</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200608909"/>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MATHEMATICS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b="0" i="0" u="none" strike="noStrike">
                          <a:solidFill>
                            <a:srgbClr val="000000"/>
                          </a:solidFill>
                          <a:effectLst/>
                          <a:latin typeface="Aptos" panose="020B0004020202020204" pitchFamily="34" charset="0"/>
                          <a:cs typeface="CordiaUPC" panose="020B0502040204020203" pitchFamily="34" charset="-34"/>
                        </a:rPr>
                        <a:t>4: *Must include Algebra 1 and Geometry</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815784571"/>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SCIENCE</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a:effectLst/>
                          <a:latin typeface="Aptos" panose="020B0004020202020204" pitchFamily="34" charset="0"/>
                          <a:cs typeface="CordiaUPC" panose="020B0502040204020203" pitchFamily="34" charset="-34"/>
                        </a:rPr>
                        <a:t>3: *Must include Biology 1 and two of which must have a lab</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005207558"/>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SOCIAL STUDIES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b="0" i="0" u="none" strike="noStrike">
                          <a:solidFill>
                            <a:srgbClr val="000000"/>
                          </a:solidFill>
                          <a:effectLst/>
                          <a:latin typeface="Aptos" panose="020B0004020202020204" pitchFamily="34" charset="0"/>
                          <a:cs typeface="CordiaUPC" panose="020B0502040204020203" pitchFamily="34" charset="-34"/>
                        </a:rPr>
                        <a:t>3: World History, U.S History, U.S Government, and Economics with Financial Literacy</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76717316"/>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FINE AND PERFORMING ARTS, SPEECH AND DEBATE, OR PRACTICAL ARTS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a:effectLst/>
                          <a:latin typeface="Aptos" panose="020B0004020202020204" pitchFamily="34" charset="0"/>
                          <a:cs typeface="CordiaUPC" panose="020B0502040204020203" pitchFamily="34" charset="-34"/>
                        </a:rPr>
                        <a:t>1: Eligible courses are in the Florida Course Code Directory</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387580592"/>
                  </a:ext>
                </a:extLst>
              </a:tr>
              <a:tr h="420259">
                <a:tc>
                  <a:txBody>
                    <a:bodyPr/>
                    <a:lstStyle/>
                    <a:p>
                      <a:pPr algn="l" rtl="0" fontAlgn="t">
                        <a:spcBef>
                          <a:spcPts val="0"/>
                        </a:spcBef>
                        <a:spcAft>
                          <a:spcPts val="0"/>
                        </a:spcAft>
                      </a:pPr>
                      <a:r>
                        <a:rPr lang="en-US" sz="1600" b="1">
                          <a:effectLst/>
                          <a:latin typeface="Aptos" panose="020B0004020202020204" pitchFamily="34" charset="0"/>
                          <a:cs typeface="Aharoni" panose="02010803020104030203" pitchFamily="2" charset="-79"/>
                        </a:rPr>
                        <a:t>PHYSICAL EDUCATION</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a:effectLst/>
                          <a:latin typeface="Aptos" panose="020B0004020202020204" pitchFamily="34" charset="0"/>
                          <a:cs typeface="CordiaUPC" panose="020B0502040204020203" pitchFamily="34" charset="-34"/>
                        </a:rPr>
                        <a:t>1: To include the integration of health</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240307091"/>
                  </a:ext>
                </a:extLst>
              </a:tr>
              <a:tr h="420259">
                <a:tc>
                  <a:txBody>
                    <a:bodyPr/>
                    <a:lstStyle/>
                    <a:p>
                      <a:pPr algn="l" rtl="0" fontAlgn="t">
                        <a:spcBef>
                          <a:spcPts val="0"/>
                        </a:spcBef>
                        <a:spcAft>
                          <a:spcPts val="0"/>
                        </a:spcAft>
                      </a:pPr>
                      <a:r>
                        <a:rPr lang="en-US" sz="1600" b="1">
                          <a:effectLst/>
                          <a:latin typeface="Aptos" panose="020B0004020202020204" pitchFamily="34" charset="0"/>
                          <a:cs typeface="Aharoni" panose="02010803020104030203" pitchFamily="2" charset="-79"/>
                        </a:rPr>
                        <a:t>ELECTIVES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a:effectLst/>
                          <a:latin typeface="Aptos" panose="020B0004020202020204" pitchFamily="34" charset="0"/>
                          <a:cs typeface="CordiaUPC" panose="020B0502040204020203" pitchFamily="34" charset="-34"/>
                        </a:rPr>
                        <a:t>8</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5177582"/>
                  </a:ext>
                </a:extLst>
              </a:tr>
            </a:tbl>
          </a:graphicData>
        </a:graphic>
      </p:graphicFrame>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70338882"/>
      </p:ext>
    </p:extLst>
  </p:cSld>
  <p:clrMapOvr>
    <a:masterClrMapping/>
  </p:clrMapOvr>
</p:sld>
</file>

<file path=ppt/theme/theme1.xml><?xml version="1.0" encoding="utf-8"?>
<a:theme xmlns:a="http://schemas.openxmlformats.org/drawingml/2006/main" name="PunchcardVTI">
  <a:themeElements>
    <a:clrScheme name="CAVS">
      <a:dk1>
        <a:srgbClr val="000000"/>
      </a:dk1>
      <a:lt1>
        <a:srgbClr val="FFFFFF"/>
      </a:lt1>
      <a:dk2>
        <a:srgbClr val="050103"/>
      </a:dk2>
      <a:lt2>
        <a:srgbClr val="888480"/>
      </a:lt2>
      <a:accent1>
        <a:srgbClr val="D3040D"/>
      </a:accent1>
      <a:accent2>
        <a:srgbClr val="D4040E"/>
      </a:accent2>
      <a:accent3>
        <a:srgbClr val="9F1701"/>
      </a:accent3>
      <a:accent4>
        <a:srgbClr val="ADA9A6"/>
      </a:accent4>
      <a:accent5>
        <a:srgbClr val="000000"/>
      </a:accent5>
      <a:accent6>
        <a:srgbClr val="E7092E"/>
      </a:accent6>
      <a:hlink>
        <a:srgbClr val="0040A2"/>
      </a:hlink>
      <a:folHlink>
        <a:srgbClr val="154F72"/>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S Scoir" id="{CA4328FD-63AE-784C-A9EE-A036C309C9B4}" vid="{64123048-B8E5-1547-AD9C-9D2127F42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PunchcardVTI</Template>
  <TotalTime>167</TotalTime>
  <Words>2343</Words>
  <Application>Microsoft Macintosh PowerPoint</Application>
  <PresentationFormat>Widescreen</PresentationFormat>
  <Paragraphs>375</Paragraphs>
  <Slides>47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Aptos</vt:lpstr>
      <vt:lpstr>Arial</vt:lpstr>
      <vt:lpstr>Avenir Black</vt:lpstr>
      <vt:lpstr>Jumble</vt:lpstr>
      <vt:lpstr>Aharoni</vt:lpstr>
      <vt:lpstr>Avenir Next LT Pro Light</vt:lpstr>
      <vt:lpstr>Calibri</vt:lpstr>
      <vt:lpstr>Neue Haas Grotesk Text Pro</vt:lpstr>
      <vt:lpstr>Avenir Book</vt:lpstr>
      <vt:lpstr>Abadi Extra Light</vt:lpstr>
      <vt:lpstr>PunchcardVTI</vt:lpstr>
      <vt:lpstr>PowerPoint Presentation</vt:lpstr>
      <vt:lpstr>ADMINISTRATION</vt:lpstr>
      <vt:lpstr>PowerPoint Presentation</vt:lpstr>
      <vt:lpstr>NEW COUNSELOR ASSIGNMENTS </vt:lpstr>
      <vt:lpstr>Request for Schedule Change (Non IB Students)</vt:lpstr>
      <vt:lpstr>STUDENT SERVICES</vt:lpstr>
      <vt:lpstr>MENTAL  HEALTH SUPPORT</vt:lpstr>
      <vt:lpstr>COUNSELOR ASSISTANCE</vt:lpstr>
      <vt:lpstr>GRADUATION REQUIREMENTS</vt:lpstr>
      <vt:lpstr>PowerPoint Presentation</vt:lpstr>
      <vt:lpstr>GRAD TRACK</vt:lpstr>
      <vt:lpstr>GRAD TRACK</vt:lpstr>
      <vt:lpstr>CAP COMMUNICATIONS</vt:lpstr>
      <vt:lpstr>UPCOMING EVENTS</vt:lpstr>
      <vt:lpstr>WHAT ARE COLLEGES LOOKING AT?</vt:lpstr>
      <vt:lpstr>PICKING A COLLEGE OR UNIVERSITY</vt:lpstr>
      <vt:lpstr>PowerPoint Presentation</vt:lpstr>
      <vt:lpstr>POST-SECONDARY EDUCATION</vt:lpstr>
      <vt:lpstr>POST SECONDARY EDUCATION</vt:lpstr>
      <vt:lpstr>COMMUNITY COLLEGES  AND STATE UNIVERISTIES </vt:lpstr>
      <vt:lpstr>COLLEGE ENTRANCE EXAMS</vt:lpstr>
      <vt:lpstr>UPCOMING EXAM DATES</vt:lpstr>
      <vt:lpstr>FEE WAIVERS</vt:lpstr>
      <vt:lpstr>APPLYING FOR  ADMISSION</vt:lpstr>
      <vt:lpstr>TYPES OF APPLICATIONS</vt:lpstr>
      <vt:lpstr>WHERE DO I START?</vt:lpstr>
      <vt:lpstr>WHERE DO I APPLY?</vt:lpstr>
      <vt:lpstr>THE COMMON APP</vt:lpstr>
      <vt:lpstr>THE COMMON APP</vt:lpstr>
      <vt:lpstr>THE COMMON APP</vt:lpstr>
      <vt:lpstr>THE COMMON APP</vt:lpstr>
      <vt:lpstr>CLASS STATS</vt:lpstr>
      <vt:lpstr>THE COMMON APP</vt:lpstr>
      <vt:lpstr>MEET YOUR DEADLINES!</vt:lpstr>
      <vt:lpstr>NEXT STEPS</vt:lpstr>
      <vt:lpstr>NEXT STEPS</vt:lpstr>
      <vt:lpstr>PowerPoint Presentation</vt:lpstr>
      <vt:lpstr>PowerPoint Presentation</vt:lpstr>
      <vt:lpstr>NEXT STEPS</vt:lpstr>
      <vt:lpstr>PowerPoint Presentation</vt:lpstr>
      <vt:lpstr>SCOIR</vt:lpstr>
      <vt:lpstr>SCOIR DEADLINES</vt:lpstr>
      <vt:lpstr>TRANSCRIPTS</vt:lpstr>
      <vt:lpstr>TRANSCRIPTS</vt:lpstr>
      <vt:lpstr>FINANCIAL AID</vt:lpstr>
      <vt:lpstr>BRIGHT FUTURES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SANZ DE ACEDO, SOFIA</dc:creator>
  <cp:lastModifiedBy>SANZ DE ACEDO, SOFIA</cp:lastModifiedBy>
  <cp:revision>4</cp:revision>
  <dcterms:created xsi:type="dcterms:W3CDTF">2023-08-13T14:26:10Z</dcterms:created>
  <dcterms:modified xsi:type="dcterms:W3CDTF">2024-08-19T02:00:41Z</dcterms:modified>
</cp:coreProperties>
</file>