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5"/>
  </p:notesMasterIdLst>
  <p:sldIdLst>
    <p:sldId id="257" r:id="rId2"/>
    <p:sldId id="270" r:id="rId3"/>
    <p:sldId id="313" r:id="rId4"/>
    <p:sldId id="275" r:id="rId5"/>
    <p:sldId id="277" r:id="rId6"/>
    <p:sldId id="314" r:id="rId7"/>
    <p:sldId id="331" r:id="rId8"/>
    <p:sldId id="303" r:id="rId9"/>
    <p:sldId id="259" r:id="rId10"/>
    <p:sldId id="264" r:id="rId11"/>
    <p:sldId id="266" r:id="rId12"/>
    <p:sldId id="261" r:id="rId13"/>
    <p:sldId id="262" r:id="rId14"/>
    <p:sldId id="310" r:id="rId15"/>
    <p:sldId id="260" r:id="rId16"/>
    <p:sldId id="297" r:id="rId17"/>
    <p:sldId id="328" r:id="rId18"/>
    <p:sldId id="319" r:id="rId19"/>
    <p:sldId id="329" r:id="rId20"/>
    <p:sldId id="281" r:id="rId21"/>
    <p:sldId id="284" r:id="rId22"/>
    <p:sldId id="267" r:id="rId23"/>
    <p:sldId id="309" r:id="rId24"/>
    <p:sldId id="286" r:id="rId25"/>
    <p:sldId id="330" r:id="rId26"/>
    <p:sldId id="294" r:id="rId27"/>
    <p:sldId id="295" r:id="rId28"/>
    <p:sldId id="296" r:id="rId29"/>
    <p:sldId id="305" r:id="rId30"/>
    <p:sldId id="308" r:id="rId31"/>
    <p:sldId id="312" r:id="rId32"/>
    <p:sldId id="306" r:id="rId33"/>
    <p:sldId id="307"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C00000"/>
    <a:srgbClr val="1F5171"/>
    <a:srgbClr val="C2E5FF"/>
    <a:srgbClr val="3056D4"/>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9E2FD-55A6-48A0-BB01-CED18362033F}" v="151" dt="2024-09-05T15:25:38.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5" autoAdjust="0"/>
    <p:restoredTop sz="94626"/>
  </p:normalViewPr>
  <p:slideViewPr>
    <p:cSldViewPr snapToGrid="0">
      <p:cViewPr varScale="1">
        <p:scale>
          <a:sx n="102" d="100"/>
          <a:sy n="102"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9143828-E7CA-414C-9703-9D38C5BB1AAB}">
      <dgm:prSet/>
      <dgm:spPr/>
      <dgm:t>
        <a:bodyPr/>
        <a:lstStyle/>
        <a:p>
          <a:r>
            <a:rPr lang="en-US" dirty="0">
              <a:latin typeface="Aharoni" panose="02010803020104030203" pitchFamily="2" charset="-79"/>
              <a:cs typeface="Aharoni" panose="02010803020104030203" pitchFamily="2" charset="-79"/>
            </a:rPr>
            <a:t>UNIVERSIDAD </a:t>
          </a:r>
          <a:r>
            <a:rPr lang="en-US" dirty="0">
              <a:latin typeface="Avenir Next LT Pro Light" panose="020B0304020202020204" pitchFamily="34" charset="0"/>
            </a:rPr>
            <a:t>(FIU, Harvard, Pomona College)</a:t>
          </a:r>
        </a:p>
      </dgm:t>
    </dgm:pt>
    <dgm:pt modelId="{26C1CF3D-F07C-49F1-99C5-E30CD57EB9C6}" type="parTrans" cxnId="{E882926C-D147-4F83-B605-BE3DC6B786AB}">
      <dgm:prSet/>
      <dgm:spPr/>
      <dgm:t>
        <a:bodyPr/>
        <a:lstStyle/>
        <a:p>
          <a:endParaRPr lang="en-US">
            <a:latin typeface="Avenir Next LT Pro Light" panose="020B0304020202020204" pitchFamily="34" charset="0"/>
          </a:endParaRPr>
        </a:p>
      </dgm:t>
    </dgm:pt>
    <dgm:pt modelId="{E882A1D9-77B9-4BAB-A35D-622A6197D452}" type="sibTrans" cxnId="{E882926C-D147-4F83-B605-BE3DC6B786AB}">
      <dgm:prSet/>
      <dgm:spPr/>
      <dgm:t>
        <a:bodyPr/>
        <a:lstStyle/>
        <a:p>
          <a:endParaRPr lang="en-US">
            <a:latin typeface="Avenir Next LT Pro Light" panose="020B0304020202020204" pitchFamily="34" charset="0"/>
          </a:endParaRPr>
        </a:p>
      </dgm:t>
    </dgm:pt>
    <dgm:pt modelId="{67CBDC67-45ED-4D36-AFAF-3170A3F495E3}">
      <dgm:prSet/>
      <dgm:spPr/>
      <dgm:t>
        <a:bodyPr/>
        <a:lstStyle/>
        <a:p>
          <a:r>
            <a:rPr lang="en-US" dirty="0">
              <a:latin typeface="Aharoni" panose="02010803020104030203" pitchFamily="2" charset="-79"/>
              <a:cs typeface="Aharoni" panose="02010803020104030203" pitchFamily="2" charset="-79"/>
            </a:rPr>
            <a:t>COMMUNITY COLLEGE </a:t>
          </a:r>
          <a:r>
            <a:rPr lang="en-US" dirty="0">
              <a:latin typeface="Avenir Next LT Pro Light" panose="020B0304020202020204" pitchFamily="34" charset="0"/>
            </a:rPr>
            <a:t>(Miami Dade College, Santa Fe)</a:t>
          </a:r>
        </a:p>
      </dgm:t>
    </dgm:pt>
    <dgm:pt modelId="{0E280D89-0C2E-4F90-AB90-ABFB2838E5CF}" type="parTrans" cxnId="{1BB7F2D0-3307-4856-A3EB-F0E51787AF9A}">
      <dgm:prSet/>
      <dgm:spPr/>
      <dgm:t>
        <a:bodyPr/>
        <a:lstStyle/>
        <a:p>
          <a:endParaRPr lang="en-US">
            <a:latin typeface="Avenir Next LT Pro Light" panose="020B0304020202020204" pitchFamily="34" charset="0"/>
          </a:endParaRPr>
        </a:p>
      </dgm:t>
    </dgm:pt>
    <dgm:pt modelId="{E2B3AD19-492C-46B2-81F0-EC45B15EC328}" type="sibTrans" cxnId="{1BB7F2D0-3307-4856-A3EB-F0E51787AF9A}">
      <dgm:prSet/>
      <dgm:spPr/>
      <dgm:t>
        <a:bodyPr/>
        <a:lstStyle/>
        <a:p>
          <a:endParaRPr lang="en-US">
            <a:latin typeface="Avenir Next LT Pro Light" panose="020B0304020202020204" pitchFamily="34" charset="0"/>
          </a:endParaRPr>
        </a:p>
      </dgm:t>
    </dgm:pt>
    <dgm:pt modelId="{B300E7FF-38B3-4832-AA78-6E939261283C}">
      <dgm:prSet/>
      <dgm:spPr/>
      <dgm:t>
        <a:bodyPr/>
        <a:lstStyle/>
        <a:p>
          <a:r>
            <a:rPr lang="en-US" dirty="0">
              <a:latin typeface="Aharoni" panose="02010803020104030203" pitchFamily="2" charset="-79"/>
              <a:cs typeface="Aharoni" panose="02010803020104030203" pitchFamily="2" charset="-79"/>
            </a:rPr>
            <a:t>VOCACIONAL/TÉCNICO</a:t>
          </a:r>
          <a:r>
            <a:rPr lang="en-US" dirty="0">
              <a:latin typeface="Avenir Next LT Pro Light" panose="020B0304020202020204" pitchFamily="34" charset="0"/>
            </a:rPr>
            <a:t>(Robert Morgan, Lindsay Hopkins</a:t>
          </a:r>
        </a:p>
      </dgm:t>
    </dgm:pt>
    <dgm:pt modelId="{026A079A-E1CA-46E4-9CA0-CFD638C84A97}" type="parTrans" cxnId="{0FBD7A21-B243-4672-92D4-F28B22EF0564}">
      <dgm:prSet/>
      <dgm:spPr/>
      <dgm:t>
        <a:bodyPr/>
        <a:lstStyle/>
        <a:p>
          <a:endParaRPr lang="en-US">
            <a:latin typeface="Avenir Next LT Pro Light" panose="020B0304020202020204" pitchFamily="34" charset="0"/>
          </a:endParaRPr>
        </a:p>
      </dgm:t>
    </dgm:pt>
    <dgm:pt modelId="{C129E7D0-81C6-4EA9-B40B-021B3B4D8242}" type="sibTrans" cxnId="{0FBD7A21-B243-4672-92D4-F28B22EF0564}">
      <dgm:prSet/>
      <dgm:spPr/>
      <dgm:t>
        <a:bodyPr/>
        <a:lstStyle/>
        <a:p>
          <a:endParaRPr lang="en-US">
            <a:latin typeface="Avenir Next LT Pro Light" panose="020B0304020202020204" pitchFamily="34" charset="0"/>
          </a:endParaRPr>
        </a:p>
      </dgm:t>
    </dgm:pt>
    <dgm:pt modelId="{EE685E09-22A4-453E-8395-F6DB3CA79BE8}">
      <dgm:prSet/>
      <dgm:spPr/>
      <dgm:t>
        <a:bodyPr/>
        <a:lstStyle/>
        <a:p>
          <a:r>
            <a:rPr lang="en-US" dirty="0">
              <a:latin typeface="Aharoni" panose="02010803020104030203" pitchFamily="2" charset="-79"/>
              <a:cs typeface="Aharoni" panose="02010803020104030203" pitchFamily="2" charset="-79"/>
            </a:rPr>
            <a:t>MILITAR</a:t>
          </a:r>
          <a:r>
            <a:rPr lang="en-US" dirty="0">
              <a:latin typeface="Avenir Next LT Pro Light" panose="020B0304020202020204" pitchFamily="34" charset="0"/>
            </a:rPr>
            <a:t> (Army, Navy, Marines)</a:t>
          </a:r>
        </a:p>
      </dgm:t>
    </dgm:pt>
    <dgm:pt modelId="{3BCDA18A-1460-4C01-8ABC-6D46191B93D4}" type="parTrans" cxnId="{D15A1DDA-421E-4A23-B1A3-37C9EA726109}">
      <dgm:prSet/>
      <dgm:spPr/>
      <dgm:t>
        <a:bodyPr/>
        <a:lstStyle/>
        <a:p>
          <a:endParaRPr lang="en-US">
            <a:latin typeface="Avenir Next LT Pro Light" panose="020B0304020202020204" pitchFamily="34" charset="0"/>
          </a:endParaRPr>
        </a:p>
      </dgm:t>
    </dgm:pt>
    <dgm:pt modelId="{9ED7942F-BE69-4B06-B66B-80F30029DD98}" type="sibTrans" cxnId="{D15A1DDA-421E-4A23-B1A3-37C9EA726109}">
      <dgm:prSet/>
      <dgm:spPr/>
      <dgm:t>
        <a:bodyPr/>
        <a:lstStyle/>
        <a:p>
          <a:endParaRPr lang="en-US">
            <a:latin typeface="Avenir Next LT Pro Light" panose="020B030402020202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D3C1BDC0-1D7F-419E-BDE0-9C48E2B6DF5B}" type="pres">
      <dgm:prSet presAssocID="{A9143828-E7CA-414C-9703-9D38C5BB1AAB}" presName="thickLine" presStyleLbl="alignNode1" presStyleIdx="0" presStyleCnt="4"/>
      <dgm:spPr/>
    </dgm:pt>
    <dgm:pt modelId="{214A5AE4-E8BE-4743-AC43-F0DB9EF8D9E6}" type="pres">
      <dgm:prSet presAssocID="{A9143828-E7CA-414C-9703-9D38C5BB1AAB}" presName="horz1" presStyleCnt="0"/>
      <dgm:spPr/>
    </dgm:pt>
    <dgm:pt modelId="{9976E0CB-A4F7-4A36-AFD4-8517BD0ED4FC}" type="pres">
      <dgm:prSet presAssocID="{A9143828-E7CA-414C-9703-9D38C5BB1AAB}" presName="tx1" presStyleLbl="revTx" presStyleIdx="0" presStyleCnt="4"/>
      <dgm:spPr/>
    </dgm:pt>
    <dgm:pt modelId="{207033AE-8930-4183-ABD8-CE3BE3B13987}" type="pres">
      <dgm:prSet presAssocID="{A9143828-E7CA-414C-9703-9D38C5BB1AAB}" presName="vert1" presStyleCnt="0"/>
      <dgm:spPr/>
    </dgm:pt>
    <dgm:pt modelId="{EE79DC4A-E367-4174-A5D1-75A16F91BD60}" type="pres">
      <dgm:prSet presAssocID="{67CBDC67-45ED-4D36-AFAF-3170A3F495E3}" presName="thickLine" presStyleLbl="alignNode1" presStyleIdx="1" presStyleCnt="4"/>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1" presStyleCnt="4"/>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2" presStyleCnt="4"/>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2" presStyleCnt="4"/>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3" presStyleCnt="4"/>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3" presStyleCnt="4"/>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2"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E882926C-D147-4F83-B605-BE3DC6B786AB}" srcId="{E0BB108E-C75A-4327-A188-91AF648CCE4E}" destId="{A9143828-E7CA-414C-9703-9D38C5BB1AAB}" srcOrd="0" destOrd="0" parTransId="{26C1CF3D-F07C-49F1-99C5-E30CD57EB9C6}" sibTransId="{E882A1D9-77B9-4BAB-A35D-622A6197D452}"/>
    <dgm:cxn modelId="{7B086981-F644-4F35-B223-AEF0CE9E972D}" type="presOf" srcId="{A9143828-E7CA-414C-9703-9D38C5BB1AAB}" destId="{9976E0CB-A4F7-4A36-AFD4-8517BD0ED4FC}"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1" destOrd="0" parTransId="{0E280D89-0C2E-4F90-AB90-ABFB2838E5CF}" sibTransId="{E2B3AD19-492C-46B2-81F0-EC45B15EC328}"/>
    <dgm:cxn modelId="{D15A1DDA-421E-4A23-B1A3-37C9EA726109}" srcId="{E0BB108E-C75A-4327-A188-91AF648CCE4E}" destId="{EE685E09-22A4-453E-8395-F6DB3CA79BE8}" srcOrd="3"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056540E4-4705-45EE-A33A-1696D531A1FD}" type="presParOf" srcId="{C4980A5D-78C0-4DBE-A28E-751DFF6A3020}" destId="{D3C1BDC0-1D7F-419E-BDE0-9C48E2B6DF5B}" srcOrd="0" destOrd="0" presId="urn:microsoft.com/office/officeart/2008/layout/LinedList"/>
    <dgm:cxn modelId="{A0823FC0-C3CA-45F9-AAAE-6DD9BF015CB1}" type="presParOf" srcId="{C4980A5D-78C0-4DBE-A28E-751DFF6A3020}" destId="{214A5AE4-E8BE-4743-AC43-F0DB9EF8D9E6}" srcOrd="1" destOrd="0" presId="urn:microsoft.com/office/officeart/2008/layout/LinedList"/>
    <dgm:cxn modelId="{CDD1BD6F-0667-4F91-BA8A-CB0BB45627A0}" type="presParOf" srcId="{214A5AE4-E8BE-4743-AC43-F0DB9EF8D9E6}" destId="{9976E0CB-A4F7-4A36-AFD4-8517BD0ED4FC}" srcOrd="0" destOrd="0" presId="urn:microsoft.com/office/officeart/2008/layout/LinedList"/>
    <dgm:cxn modelId="{F0286A97-1A1B-4209-80F3-4DC8EFD0F23A}" type="presParOf" srcId="{214A5AE4-E8BE-4743-AC43-F0DB9EF8D9E6}" destId="{207033AE-8930-4183-ABD8-CE3BE3B13987}" srcOrd="1" destOrd="0" presId="urn:microsoft.com/office/officeart/2008/layout/LinedList"/>
    <dgm:cxn modelId="{5C754FA1-437C-403B-B79F-2003D97AD44C}" type="presParOf" srcId="{C4980A5D-78C0-4DBE-A28E-751DFF6A3020}" destId="{EE79DC4A-E367-4174-A5D1-75A16F91BD60}" srcOrd="2" destOrd="0" presId="urn:microsoft.com/office/officeart/2008/layout/LinedList"/>
    <dgm:cxn modelId="{8CC50AA5-9253-4CB9-89A2-8DC164CD246B}" type="presParOf" srcId="{C4980A5D-78C0-4DBE-A28E-751DFF6A3020}" destId="{170FD032-393D-4F09-BDC6-11BF8FB62197}" srcOrd="3"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4" destOrd="0" presId="urn:microsoft.com/office/officeart/2008/layout/LinedList"/>
    <dgm:cxn modelId="{C359A984-89D6-4550-A407-7DDC5C57317B}" type="presParOf" srcId="{C4980A5D-78C0-4DBE-A28E-751DFF6A3020}" destId="{A0782BF2-3DDD-4F3D-8DCC-1FD89300ED8B}" srcOrd="5"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6" destOrd="0" presId="urn:microsoft.com/office/officeart/2008/layout/LinedList"/>
    <dgm:cxn modelId="{69C74BBD-7C43-4565-A825-3D62629F91D8}" type="presParOf" srcId="{C4980A5D-78C0-4DBE-A28E-751DFF6A3020}" destId="{29219511-9409-4858-80B5-D586D297C692}" srcOrd="7"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1BDC0-1D7F-419E-BDE0-9C48E2B6DF5B}">
      <dsp:nvSpPr>
        <dsp:cNvPr id="0" name=""/>
        <dsp:cNvSpPr/>
      </dsp:nvSpPr>
      <dsp:spPr>
        <a:xfrm>
          <a:off x="0" y="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6E0CB-A4F7-4A36-AFD4-8517BD0ED4FC}">
      <dsp:nvSpPr>
        <dsp:cNvPr id="0" name=""/>
        <dsp:cNvSpPr/>
      </dsp:nvSpPr>
      <dsp:spPr>
        <a:xfrm>
          <a:off x="0" y="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Aharoni" panose="02010803020104030203" pitchFamily="2" charset="-79"/>
              <a:cs typeface="Aharoni" panose="02010803020104030203" pitchFamily="2" charset="-79"/>
            </a:rPr>
            <a:t>UNIVERSIDAD </a:t>
          </a:r>
          <a:r>
            <a:rPr lang="en-US" sz="2700" kern="1200" dirty="0">
              <a:latin typeface="Avenir Next LT Pro Light" panose="020B0304020202020204" pitchFamily="34" charset="0"/>
            </a:rPr>
            <a:t>(FIU, Harvard, Pomona College)</a:t>
          </a:r>
        </a:p>
      </dsp:txBody>
      <dsp:txXfrm>
        <a:off x="0" y="0"/>
        <a:ext cx="9159308" cy="908180"/>
      </dsp:txXfrm>
    </dsp:sp>
    <dsp:sp modelId="{EE79DC4A-E367-4174-A5D1-75A16F91BD60}">
      <dsp:nvSpPr>
        <dsp:cNvPr id="0" name=""/>
        <dsp:cNvSpPr/>
      </dsp:nvSpPr>
      <dsp:spPr>
        <a:xfrm>
          <a:off x="0" y="90818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90818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Aharoni" panose="02010803020104030203" pitchFamily="2" charset="-79"/>
              <a:cs typeface="Aharoni" panose="02010803020104030203" pitchFamily="2" charset="-79"/>
            </a:rPr>
            <a:t>COMMUNITY COLLEGE </a:t>
          </a:r>
          <a:r>
            <a:rPr lang="en-US" sz="2700" kern="1200" dirty="0">
              <a:latin typeface="Avenir Next LT Pro Light" panose="020B0304020202020204" pitchFamily="34" charset="0"/>
            </a:rPr>
            <a:t>(Miami Dade College, Santa Fe)</a:t>
          </a:r>
        </a:p>
      </dsp:txBody>
      <dsp:txXfrm>
        <a:off x="0" y="908180"/>
        <a:ext cx="9159308" cy="908180"/>
      </dsp:txXfrm>
    </dsp:sp>
    <dsp:sp modelId="{CBBB0E83-ABF6-4210-BFF3-008A6FD559AB}">
      <dsp:nvSpPr>
        <dsp:cNvPr id="0" name=""/>
        <dsp:cNvSpPr/>
      </dsp:nvSpPr>
      <dsp:spPr>
        <a:xfrm>
          <a:off x="0" y="181636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81636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Aharoni" panose="02010803020104030203" pitchFamily="2" charset="-79"/>
              <a:cs typeface="Aharoni" panose="02010803020104030203" pitchFamily="2" charset="-79"/>
            </a:rPr>
            <a:t>VOCACIONAL/TÉCNICO</a:t>
          </a:r>
          <a:r>
            <a:rPr lang="en-US" sz="2700" kern="1200" dirty="0">
              <a:latin typeface="Avenir Next LT Pro Light" panose="020B0304020202020204" pitchFamily="34" charset="0"/>
            </a:rPr>
            <a:t>(Robert Morgan, Lindsay Hopkins</a:t>
          </a:r>
        </a:p>
      </dsp:txBody>
      <dsp:txXfrm>
        <a:off x="0" y="1816360"/>
        <a:ext cx="9159308" cy="908180"/>
      </dsp:txXfrm>
    </dsp:sp>
    <dsp:sp modelId="{2523AB5A-E7D6-41AC-8612-B44EF8E9885D}">
      <dsp:nvSpPr>
        <dsp:cNvPr id="0" name=""/>
        <dsp:cNvSpPr/>
      </dsp:nvSpPr>
      <dsp:spPr>
        <a:xfrm>
          <a:off x="0" y="272454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72454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Aharoni" panose="02010803020104030203" pitchFamily="2" charset="-79"/>
              <a:cs typeface="Aharoni" panose="02010803020104030203" pitchFamily="2" charset="-79"/>
            </a:rPr>
            <a:t>MILITAR</a:t>
          </a:r>
          <a:r>
            <a:rPr lang="en-US" sz="2700" kern="1200" dirty="0">
              <a:latin typeface="Avenir Next LT Pro Light" panose="020B0304020202020204" pitchFamily="34" charset="0"/>
            </a:rPr>
            <a:t> (Army, Navy, Marines)</a:t>
          </a:r>
        </a:p>
      </dsp:txBody>
      <dsp:txXfrm>
        <a:off x="0" y="2724540"/>
        <a:ext cx="9159308" cy="9081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26.859"/>
    </inkml:context>
    <inkml:brush xml:id="br0">
      <inkml:brushProperty name="width" value="0.35" units="cm"/>
      <inkml:brushProperty name="height" value="0.35" units="cm"/>
    </inkml:brush>
  </inkml:definitions>
  <inkml:trace contextRef="#ctx0" brushRef="#br0">1 0 24575,'2853'0'-1365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04.616"/>
    </inkml:context>
    <inkml:brush xml:id="br0">
      <inkml:brushProperty name="width" value="0.2" units="cm"/>
      <inkml:brushProperty name="height" value="0.2" units="cm"/>
    </inkml:brush>
  </inkml:definitions>
  <inkml:trace contextRef="#ctx0" brushRef="#br0">0 1 24575,'2262'0'-1365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11.432"/>
    </inkml:context>
    <inkml:brush xml:id="br0">
      <inkml:brushProperty name="width" value="0.2" units="cm"/>
      <inkml:brushProperty name="height" value="0.2" units="cm"/>
    </inkml:brush>
  </inkml:definitions>
  <inkml:trace contextRef="#ctx0" brushRef="#br0">0 1 24575,'2058'0'-1365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22.038"/>
    </inkml:context>
    <inkml:brush xml:id="br0">
      <inkml:brushProperty name="width" value="0.2" units="cm"/>
      <inkml:brushProperty name="height" value="0.2" units="cm"/>
    </inkml:brush>
  </inkml:definitions>
  <inkml:trace contextRef="#ctx0" brushRef="#br0">0 1 24575,'1275'0'-1365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32.779"/>
    </inkml:context>
    <inkml:brush xml:id="br0">
      <inkml:brushProperty name="width" value="0.2" units="cm"/>
      <inkml:brushProperty name="height" value="0.2" units="cm"/>
    </inkml:brush>
  </inkml:definitions>
  <inkml:trace contextRef="#ctx0" brushRef="#br0">0 1 24575,'1275'0'-1365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46.028"/>
    </inkml:context>
    <inkml:brush xml:id="br0">
      <inkml:brushProperty name="width" value="0.2" units="cm"/>
      <inkml:brushProperty name="height" value="0.2" units="cm"/>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57.281"/>
    </inkml:context>
    <inkml:brush xml:id="br0">
      <inkml:brushProperty name="width" value="0.2" units="cm"/>
      <inkml:brushProperty name="height" value="0.2" units="cm"/>
    </inkml:brush>
  </inkml:definitions>
  <inkml:trace contextRef="#ctx0" brushRef="#br0">0 1 24575,'1275'0'-1365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3"/>
    </inkml:context>
    <inkml:brush xml:id="br0">
      <inkml:brushProperty name="width" value="0.35" units="cm"/>
      <inkml:brushProperty name="height" value="0.35" units="cm"/>
    </inkml:brush>
  </inkml:definitions>
  <inkml:trace contextRef="#ctx0" brushRef="#br0">1 0 24575,'2853'0'-1365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4"/>
    </inkml:context>
    <inkml:brush xml:id="br0">
      <inkml:brushProperty name="width" value="0.35" units="cm"/>
      <inkml:brushProperty name="height" value="0.35" units="cm"/>
    </inkml:brush>
  </inkml:definitions>
  <inkml:trace contextRef="#ctx0" brushRef="#br0">1 0 24575,'3065'0'-1365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5"/>
    </inkml:context>
    <inkml:brush xml:id="br0">
      <inkml:brushProperty name="width" value="0.35" units="cm"/>
      <inkml:brushProperty name="height" value="0.35" units="cm"/>
    </inkml:brush>
  </inkml:definitions>
  <inkml:trace contextRef="#ctx0" brushRef="#br0">1 0 24575,'3670'0'-1365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6"/>
    </inkml:context>
    <inkml:brush xml:id="br0">
      <inkml:brushProperty name="width" value="0.2" units="cm"/>
      <inkml:brushProperty name="height" value="0.2" units="cm"/>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4.630"/>
    </inkml:context>
    <inkml:brush xml:id="br0">
      <inkml:brushProperty name="width" value="0.35" units="cm"/>
      <inkml:brushProperty name="height" value="0.35" units="cm"/>
    </inkml:brush>
  </inkml:definitions>
  <inkml:trace contextRef="#ctx0" brushRef="#br0">1 0 24575,'2853'0'-1365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7"/>
    </inkml:context>
    <inkml:brush xml:id="br0">
      <inkml:brushProperty name="width" value="0.2" units="cm"/>
      <inkml:brushProperty name="height" value="0.2"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8"/>
    </inkml:context>
    <inkml:brush xml:id="br0">
      <inkml:brushProperty name="width" value="0.2" units="cm"/>
      <inkml:brushProperty name="height" value="0.2"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9"/>
    </inkml:context>
    <inkml:brush xml:id="br0">
      <inkml:brushProperty name="width" value="0.2" units="cm"/>
      <inkml:brushProperty name="height" value="0.2" units="cm"/>
    </inkml:brush>
  </inkml:definitions>
  <inkml:trace contextRef="#ctx0" brushRef="#br0">0 1 24575,'1275'0'-1365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7:29.487"/>
    </inkml:context>
    <inkml:brush xml:id="br0">
      <inkml:brushProperty name="width" value="0.35" units="cm"/>
      <inkml:brushProperty name="height" value="0.35" units="cm"/>
      <inkml:brushProperty name="color" value="#FFFFFF"/>
    </inkml:brush>
  </inkml:definitions>
  <inkml:trace contextRef="#ctx0" brushRef="#br0">445 1331 24575,'51'-55'0,"0"-1"0,6-1 0,5-4 0,-3 2 0,3-5 0,3 2-328,2 4 0,1 2 0,0 2 0,-7 5 0,-2 2 0,-1 3-164,16-12 0,-2 6 0,3 8 0,-3 3 0,-23 9 0,1 3 0,23 5 0,-1 4 168,20-10 324,-2 21 0,-66 35 983,-10 40 0,-32 10-619,3-24 0,-6 0 127,-10-10 1,-4-3-1,0-1 1,-3-1-401,-4 1 0,-2-1-91,1-5 0,0-3 0,-1 2 0,1-3 0,-32 12 0,19-8 0,1-2 0,-2-3 0,3 0 0,-1 0 0,-9 3 0,-23 8 0,6 0 0,2-1 0,2 1 762,13-9-762,0 6 0,10-6 0,7-1 0,12-7 0,4-8 0,17-6 0,4 0 0,79-74 0,-21 27 0,6-5-328,10-10 0,8-7 0,2 0 0,1 1 0,2 0 0,-1 2 0,-6 3 0,0 1 0,1-1 130,9-8 1,0-1 0,-6 5 197,-3 4 0,-2 1-328,-8 4 0,3-2 0,-4 4-87,2 4 1,-2 3 105,3-6 1,-3 2 308,-11 13 0,-4 3 0,14-10 0,-25 15 983,-16 13 0,-33 6 0,-21 15-414,-40 19-715,9 5 1,-7 9 145,20-9 0,-1 2 0,-3 3-328,-16 8 0,-4 2 0,0 3 82,18-9 0,1 3 0,-1 0 0,0 0 11,-4 1 0,-1 1 1,1-1-1,2 1 235,-7 7 0,3 0 0,-1 2 0,9-8 0,0 2 0,-1-1 0,3-3 0,-6 2 0,2-3 0,2 0-328,4 0 0,3 1 0,-1-2 66,-29 18 0,7-7 44,1 9 218,32-30 0,3-2 0,-5-1 983,19-7-143,19-24-840,66-45 0,-18 10 0,5-4 327,2-3 1,6-4 0,-1 1-49,21-15 1,1-2-280,-11 12 0,3-2 0,-1 1-328,-7 4 0,-1 1 0,2 0 248,12-8 1,2-1 0,-1 0 79,-6 4 0,-1 0 0,0 1 0,0-1 0,1 0 0,-5 3-492,4-4 0,-2 3 484,11-4 1,-6 2 7,-29 16 0,-2 2-435,12-4 0,-2 2 435,19-21 983,-14 17-236,-21 14 236,-14 8 0,-7 6 0,-61 43-921,-1 1 1,-7 6-391,-4 2 0,-5 6 0,-3 2 82,7-6 0,-3 3 0,-1 1 0,0 0 126,-6 7 0,-1 2 0,0-1 1,3-1 119,-10 5 0,3-2 0,-2 3 0,11-7 0,-4 4 0,4-2 0,7-6 0,-6 4 0,3-2 0,3-4 0,-4 2 0,7-3 165,7-4 0,3-3-165,-1-4 0,2-2 0,-25 27 0,53-42 0,77-61 0,5-4 0,12-10-246,-20 14 0,6-5 0,2-1 0,1-1 0,8-5 0,2-2 0,0 0 0,-1 1 0,-7 6 0,-1 1 0,0 0 0,2 0 181,9-4 1,3-1 0,-2 2 0,-7 5 64,12-13 0,-3 5 0,-4 9 0,5 1 0,-8 2 0,-4 0 0,-5 3 41,3 3 1,-2 3-42,-11 3 0,-5 5 0,7-1 0,-17 12 983,-30 20 0,-40 28-492,-12 5 1,-7 6-1,-13 9 1,-5 4-299,10-7 1,-4 3-1,0 1-193,-4 3 0,0 1 0,1-2 0,10-9 0,2-2 0,-2 2 0,-12 10 0,-1 3 0,6-6 0,10-9 0,2-1 0,0-2 0,-3 3 0,5-3 43,8-5 1,2-2-44,-12 6 0,2-2 0,0 10 0,13-20 0,24-13 0,50-52 0,24-28 0,-7 9 0,6-6-246,-6 6 0,7-5 0,3-4 0,-2 0 0,2-2 0,0-2 0,0 1 0,-2 1 153,-8 9 1,-3 1 0,1 1 0,2-2 92,13-12 0,4-3 0,-3 1 0,-7 8 0,5-11 0,-3 4 0,-1 7 0,3-2 0,-6 5-304,-6 3 0,-3 4 304,3-4 0,-3 2 0,-14 14 0,-3 5 0,14-11 0,-34 28 0,-67 36 0,12 5 0,-7 5 327,-11 4 1,-8 6 0,-1 2-210,-9 7 1,-2 4 0,-4 1-365,5-3 0,-5 1 0,1 2 0,3-3 0,14-7 0,2-1 0,1 0 0,-4 2 156,-18 8 1,-5 3 0,3-1 0,10-4 89,-3 10 0,4-2-328,-4-5 0,-5 2 0,7-3-91,5 0 0,4-3 109,-3 0 0,2-3 310,12-7 0,6-3 983,-9 4 0,18-10 0,21-16 0,10-5 0,45-4 0,28-28-492,-1-1 1,8-7-255,14-16 0,2-6-237,-5 0 0,2-3 0,-13 9 0,3-2 0,-7 2 0,-4-1 0,-2 1 0,-4 7 0,3-2 0,-3 3 0,0-1 0,-2 2 0,6-1 0,-3 1-61,-11 7 0,-3 3 61,20-11 0,-68 48 0,-62 43 0,15-12 0,-9 7-246,6-3 0,-8 6 0,-3 2 0,4-1-82,-10 7 0,2-1 0,-2 1 82,12-6 0,-2 1 0,0 0 0,5-3-82,-3 1 0,4-2 0,2-1 285,-21 18 0,4-2-449,12-10 0,2-1 440,-5 4 1,2-3 51,14-11 0,4-5 0,-9 8 0,22-13 0,13-18 983,20-6 0,34-35 0,35-18-492,-6-12 1,4-5-382,-9 17 0,2-1-438,-5-4 0,4-5 0,-3 3 269,13-9 0,-3 3 59,-3 3 0,-2 1-492,3-6 0,-6 4-423,11-10 824,-30 28 0,-1 1 91,11-10 983,-17 16-410,-37 23 410,-37 36-492,-2-3 1,-5 5-185,-10 14 1,-2 4 162,-11 6 1,1 1-471,17-9 0,2 0 0,-6 0 0,4-2 0,-14 22 0,-3-6 249,22-11-249,12-21 0,22-10 0,2-10 0,25-4 0,24-19 0,31-24 0,-20 9 0,2-3 378,8-12 1,-1 0-379,-10 9 0,-1 1 0,15-10 0,-3 1 0,19-14 0,-31 24 0,-2 1 0,19-10 0,-18 7 0,-20 22 0,-10 4 0,-13 17 0,-39 25 0,-5 10 0,-7 5-492,-5-3 0,-5 3 164,4 1 0,-4 4 0,1-2 233,-19 14 1,4-4 94,12-7 0,0-2-169,-9 6 1,6-3 168,-5 9 0,27-31 0,1-1 0,-8 12 0,18-22 0,19-9 0,41-30 983,5-2 0,41-25 0,-20 7-672,3 5-311,-20 4 0,-4 11 0,-11 2 0,-6 5 0,-7 5 0,-72 7 0,0 27-492,-4-11 0,-4 4 357,7 11 0,2 3 135,10-10 0,1 0-346,-9 10 1,1 1 345,-22 13 0,-6 6 0,18-17 0,20-11 0,12-12 0,17-1 0,4-10 983,11-5-757,2-21 510,8 1-736,14-31 0,6 10 0,8-13 0,-7 6 0,-7 17 0,-2-11 0,-10 25 0,4-10 0,-10 14 0,-9 8 0,-14 1 0,-2 8 0,-3 1 0,5 5 0,12-2 0,-7 1 0,13 0 0,-4-1 0,4 9 0,0-1 0,0 11 0,0-1 0,0 12 0,0-5 0,0 11 0,0-5 0,0 6 0,0 0 0,0 0 0,0 1 0,5-1 0,1-6 0,5 5 0,0-5 0,0 1 0,5 3 0,-4-4 0,9 6 0,-9-6 0,9 5 0,-4-11 0,5 11 0,-1-11 0,1 4 0,5-4 0,-5-2 0,4-4 0,-7-3 0,0-5 0,0 0 0,0-4 0,-4-2 0,-2-4 0,-5-4 0,1-1 0,-4-39 0,-7 6 0,-11-46 0,-12 11 0,-4-23 0,-2 21 0,-1-18 0,5 20 0,-5-16 0,7 16 0,0 3 0,8 27 0,1-2 0,7 20 0,4-3 0,-3 15 0,7-4 0,-3 38 0,10 9 0,20 38 0,13 15-528,10-21 528,-21-25 0,0-2 0,10 14 0,13 8 0,-20-14 0,2-16 0,-12-6 0,-7-15 0,0-2 0,-6-4 0,-3-43 0,-8-16 0,-3 1 0,-3-5-492,-2-6 0,-1 0 321,1 4 1,-1-1 170,-6-7 0,0 1-273,6 11 1,0 2 272,-2-5 0,-1 1 0,-11-29 0,12 19 0,2 24 0,4 20 0,7 30 983,22 29-167,12 43-816,-1-29 0,2 0-428,-8-6 0,0 1 428,23 26 0,-1-3 0,0 0-443,-4-3 1,1 0 442,2-5 0,2 13 0,-12-27 0,-9-10 0,-13-18 983,-1-2-579,-5-11 549,-1 1-953,-13-48 0,-12-4 0,1-6 0,-3-8-492,-6-3 0,-3-4 112,-5-10 1,-1-3 379,-1-10 0,0 3 0,-2 15 0,1 1 0,3-8 0,1 3-355,2 22 1,1 2 354,2-7 0,2 2 0,-22-23 0,20 23 0,1 20 0,15 14 0,2 14 983,5 30-289,15 20-694,19 46-306,-10-41 1,5 3 305,9 13 0,2 4-492,1 5 0,2 2 0,9 8 0,-1-2 433,-13-18 0,0-1-309,6 8 0,-2-3 368,11 18 0,-20-34 0,0-1 0,20 25 0,-10-18 0,-16-19 983,-9-18-785,-4-2 785,-2-15 0,-3-31 0,-1-16-905,-11-50-78,-2 43 0,-4-3-492,-3-16 0,-2-4 94,-6-8 0,-2 1 398,3 13 0,0 1-371,-1-11 0,-1 4 371,4 26 0,1 2 0,1-5 0,1 1 0,-13-23 0,12 23 0,4 18 0,10 32 0,38 67 0,10 8 70,-9-8 0,4 3-70,5-10 0,0-1 0,-5 8 0,0 0 0,-3-15 0,0-1 135,1 9 1,-3-1-136,16 24 0,0 1 0,-8-6 0,-13-31 0,-5-3 0,-8-24 0,-1-2 983,-5-11-374,-10-45-609,-16-14 0,4 0 0,-4-6-492,-8-2 0,-3-4 459,-1-13 0,0-3 33,-4-2 0,0 2 0,5 9 0,0 1 0,-3-1 0,1 4 0,8 19 0,1 2 0,-3-2 0,0 1 0,-9-25 0,4 24 0,13 20 0,2 12 0,9 15 983,1 28-397,10 26-586,4-5 0,3 5-492,6 12 0,4 3 133,5 9 1,3 3 30,-5-20 0,1 1 0,-1 1-164,10 29 0,-1-3 460,-1-15 1,-1-1 31,-1 12 0,0-3-487,-6-31 1,0-1 486,2 16 0,-1-2 0,15 14 0,-11-9 0,-14-36 983,-3-7-538,-5-13 538,0-8 0,-4-40-862,-21-19-121,4-12 0,-4-5-492,-5 13 0,-3-4 305,-1-15 0,-2-10 0,2 6 187,-1 0 0,-2 0 0,-3-4 0,-3-8 0,2 3 0,8 17 0,3 2 0,-2 3 0,-13-22 0,0 2-492,4-10 0,3 6 188,6 33 1,1 4 300,-1-3 1,2 3 2,-9-27 0,7 33 0,17 23 0,2 28 0,31 44 0,4 8 0,4 9-263,9 15 1,4 7 262,-7-10 0,2 5 0,1 1-328,3 5 0,1 1 0,1 3 82,-9-13 0,-1 2 0,1 0 0,-1-3 20,8 11 1,-1-2 0,2 2-21,-5-8 0,3 4 0,-2-3 0,-5-8-246,5 8 0,-3-1 477,1 0 1,3 6 0,-5-8 14,-2-7 0,-2-4-275,3 8 1,-2-2 274,-9-17 0,-1-6 983,10 15 0,-15-23 0,-6-15 0,-3-13 0,-8-28 0,-1-21 0,-11-37-535,-11 8 0,-7-8-448,-3-10 0,-5-7-328,3 12 0,-4-5 0,-1-3 82,7 16 0,0-1 0,-2-2 0,1-1 0,-3-6 0,-1-1 0,0 0 0,2 2-82,-6-15 0,2 3 0,-2-2 285,3 15 0,-1-4 0,0 3 1,5 7-450,-3-17 0,0 3 168,-4 6 1,-3-3 0,4 6 323,4 5 0,3 4-492,-10-10 0,2 4 401,10 23 0,4 6 1074,-4-18-590,1 33 590,19 23 0,-2 48 0,31 42-658,-1-1 0,5 5-733,1-17 0,5 5 408,-4-5 0,3 9 0,2 3 0,-1-7 0,2 0 0,-1-4 0,1 3 0,-3-3 0,2 4 0,0 0 0,-1-3 0,8 14 0,1-3 0,-4-6 0,3 3 0,-1-2 0,-6-13 0,1 2 0,-3-4 0,1 1 0,-1-2 443,5 7 0,-1-1-443,-9-20 0,-2-4 0,17 31 0,-13-35 0,-12-9 0,-3-17 983,-4-4 0,-4-10 0,-1-28 0,-4-44-717,-3 16 1,-2-6-759,-6-24 0,-5-8 164,1 15 0,-3-4 0,-1-1 0,-4-6 0,-1-2 0,-2-4 82,2 9 0,-1-5 0,-1 1 0,1 4-82,-3-7 0,1 4 0,0 1 0,0 0 0,0 1 0,0 3 0,0 13 0,-1 2 0,2 4-164,-5-18 0,0 4 78,-5-7 1,1 5 316,9 22 0,1 6 97,-7-10 983,9 29 0,12 27-815,8 48-168,9 32 491,14 8 1,6 10-165,-8-27 1,2 3 0,4 2-656,9 16 0,5 4 0,1 2 82,-10-18 0,0 2 0,0 0 0,2 1 197,4 5 0,1 1 0,1 0 0,-3-2 49,3 13 0,-2-3 0,0 3 0,-4-14 0,1 2 0,0-1 0,-2-3 0,4 4 0,-2-3 0,-2-2-328,-5-7 0,-2 0 0,1-2 238,5 1 0,2-1 0,-5-6 1,-6-6 0,-1-4 89,3 6 0,0-4 0,9 15 0,-13-22 983,-4-25-14,-6-7 14,-3-16 0,-1-31 0,-18-45 0,-2-16-1311,-2 32 0,-4-7 0,-1 0 316,1 8 1,-1 0-1,-1-5 12,-1-5 0,-2-6 0,0 0 0,1 4 0,0 1 0,1 4 0,-1-3 0,0 2 0,-2-4 0,0-1 0,1 5 0,-3-4 0,0 3 0,0 1 0,1 2 0,0 0 0,-1 1 0,-2-1 0,-2 0 0,3 6-290,-2 1 1,2 4 289,-1 1 0,1 3 0,1 4 0,3 7 0,-2-1 0,7 10 0,9 23 983,8 27 0,1 32-492,10 12 1,5 10-984,5 11 0,5 6 413,-3-13 1,1 5-1,2-3-249,2-9 0,2-1 0,-1 1 0,1 11 0,0 2 0,1-1 0,1-2 0,2-1 0,0 1 0,-2 5 0,-1 0 0,1-2 0,-3-13 0,1-3 0,-1 0-164,6 26 0,-1-8 290,-7-29 0,-1-3 661,-2 0 0,-1-1-459,13 21 983,-13-26 0,-3-18 0,-6-8 0,0-14 0,-4-47-447,-1-58-1028,-7 27 0,-2-9 357,-3 7 1,-2-6-1,-2-1-193,-1-4 0,-1-1 0,-3-4 82,0 11 0,-2-2 0,-1-1 0,2 3-82,-3-12 0,1 3 0,-2-2 82,2 12 0,-2-3 0,1 3 0,1 8-246,-6-13 0,0 4 348,3 9 0,-1-3 0,1 8 144,0 10 0,1 6-18,-1-7 0,1 4 18,-9-12 983,14 34-108,7 53-875,13 51 0,16 4 0,5 7 491,-6-8 1,3 4-271,7-6 1,4 5 0,0-2-301,-7-9 1,-1-2-1,2 2 79,6 13 0,1 2 0,1 1 0,-2 1 0,1 0 0,0 0 0,0 2 0,1 0 0,-3-5 0,3 8 0,-2-3 0,-6-20 0,1 2 0,-3-8 0,-4-6 0,-1-3-146,5 11 0,-1-2 146,11 29 0,-10-34 0,-7-17 983,-3-19 0,-5-10 0,-4-10 0,-1-21 0,-4-32-621,-13-1 1,-4-6-855,4 4 0,-2-6 164,-10-16 0,-5-10 0,1-1 0,4 6 0,2 0 0,-2-5 82,-1 1 0,-3-5 0,0 0 0,3 4-82,0-6 0,2 4 0,-1-2 82,-1 8 0,-1-4 0,0 1 0,1 5-82,-2-5 0,1 5 0,1 0 0,1 2 0,1 0 0,-1 1 0,-2-2 0,-1 1 0,3 7-164,3 6 0,2 4 441,-5-8 0,0 2 542,7 16 1,1 6 25,-2-9 466,2 16 0,12 35 0,0 35 0,19 44-492,0-21 1,3 6-1,8 17 1,3 5-1,5 9 1,2 2-820,-11-27 0,0 1 0,-1 2 0,2 4 0,-1 2 0,1-2 0,-2-7 0,1-2 0,-1-2-164,7 17 0,-1-2 0,-1-1 0,-1-3 407,-5-19 1,-1-1 84,2 4 0,-2-1-486,8 34 486,0-27 983,-17-22-581,4-9 581,-7-17 0,-4-1 0,3-8 0,-7-75-492,1 21 1,-1-7-820,-2-8 0,-2-8 0,-1-2 121,-5-8 1,-1-3-1,-1 0-121,1 3 0,0 0 0,-2-2 0,-7-14 0,-2-2 0,1 7-164,2-1 0,0 3 164,2 14 0,1-3 0,-1 7-164,-4 1 0,1 5 0,2-4 0,1 3 0,1 15 0,0 6 1475,-3-4-262,8 21 262,5 38 0,1 50-492,6-5 1,4 9-1,5 22 1,4 5-451,1 1 1,5 6-288,-1-23 0,4 5 0,2 3 0,-2-3-82,3 16 0,-2-1 0,2 5 131,-3-20 0,1 6 1,2 1-1,-1-2 0,-2-4-21,-1-4 0,-2-3 0,-1-1 0,1 3 218,3 13 0,1 4 0,0-2 0,-2-10 0,8 12 0,-1-3 0,-5-5 0,0 4 0,-1-6-492,2-3 0,-1-5 471,1 3 1,-2-1-59,-4-11 1,-2-7 78,7 10 983,-7-19 0,-4-29 0,-5-9 0,-4-14 0,-1-33 0,-11-23-492,-7-1 1,-3-7-805,4 7 0,-2-7 313,-7-12 0,-5-9 0,2 1-328,4 11 0,1 1 0,0-5 82,0-3 0,1-7 0,-1-1 0,0 7-82,-3 2 0,1 4 0,0-3 82,4 4 0,0-5 0,0 2 0,0 9 205,-8-11 1,0 4 40,5-3 0,-1-5 0,-1 7-492,-5 1 0,0 4 330,1-12 1,1 1 161,-1 17 0,0 6-2,-9-30 2,10 28 983,9 26 0,8 19 0,0 11 0,4 8 0,1 29 0,4 26-492,2-6 1,3 6-604,5 6 1,4 3 111,2 14 0,3 2-492,5 6 0,3 1 0,2 0 0,0 0 426,-2 7 0,0-4-426,0-23 0,0-3 447,-3 7 1,-1-2-234,-2-17 0,0-1 278,0 1 0,0 0 0,14 37 983,-4-26-761,-9-16 761,-5-13 0,-3-14 0,-5-5-629,0-10 366,-1 0-720,-3-21 0,-2-22 0,1-8 0,0-8-492,-3-18 0,0-8 164,1 16 0,1-3 0,-1 1 191,-2-31 1,0-2 136,3 22 0,0-2 0,0 5 0,-2 2 0,0 1 0,2 5 0,1-3 0,-2 6-237,-2 9 0,0 3 237,0-11 0,0 4 0,0-8 0,0 20 0,0 55 0,0 53 0,0-7 0,0 8-328,0 8 0,-1 8 0,2 1 302,1 0 1,2 1-1,-1 0 26,0 2 0,0 0 0,1 2 0,2 8 0,1 0 0,0-1 0,-1-13 0,-1-2 0,2 2 0,2 9 0,1 2 0,-1-4 0,1 15 0,0-3-492,3-1 0,0-5 424,-5-26 1,-1-3-25,1 2 1,-1-1 91,0-11 0,0-5 0,0 9 0,3-17 0,-9-19 983,7-11 0,-8-41 0,4-21-963,-6-15 1,-4-11-513,-8-16 0,-2-8 213,2 15 0,0-4 1,-2-5 32,0 10 0,0-3 0,-2-1 0,0-2 0,-2-3 0,0-3 0,-1 1 0,2 3 0,4 11 0,1 1 0,0 2 0,-2 1-82,-7-20 0,-1 1 0,1 7 0,7 21 0,1 4 0,0 2-164,-7-24 0,0 2 93,1 3 0,1 5 399,5 19 0,1 6 983,-7-11 0,9 26 0,4 23 0,7 11 0,-3 33 0,4 10 0,6 40 0,14 2-492,-6-27 1,3 3-277,4 3 1,2 1-216,0 7 0,1 1 0,3 3 0,1 2 0,1-1 0,-1 0 0,1 2 0,-1-3 0,-2-17 0,-1-1-277,-3 10 0,0-3 277,17 15 0,-6-1 0,5 0 0,-15-37 0,1 10 0,-10-27 0,-5-7 983,0-8-673,-5-40-310,0-39 0,-3 7 0,-2-9-328,2 9 0,0-6 0,-3-1 0,-5-9 0,-3-3 0,0 1 0,4 6 0,0 1 0,-3-2 0,-9-15 0,-3-3 0,1 9-164,3 7 0,-1 3 164,1 6 0,-2-2 0,1 5-164,-2-1 0,0 5 279,-3 1 1,0 3 212,-13-31 983,12 44 0,9 23 0,6 17 0,4 13 0,1 33 0,4 23-492,-1-12 1,2 5-984,7 5 0,4 3 393,0 5 1,3 1 98,4 4 0,2 0-470,3 2 1,-2-2 469,-9-13 0,0 0 0,5 5 0,0 0 0,-7-11 0,0-2-132,3 1 1,0-1 131,-3 0 0,1-2 0,11 22 0,-9-14 0,2-11 983,-6-19 0,-4-6 0,2-7-835,-7-4 163,3-47-311,-4-5 0,-7-53 0,-2 44 0,-3-2-492,-4-13 0,-2-1 139,-9-8 1,-2-3-140,-6-13 0,-2-2 164,10 29 0,-1 1 0,0 2-23,-6-10 0,0 2-102,-8-11 1,2 6 452,-11-4 0,20 34 0,-1 2 0,-14-15 0,13 24 0,7 12 983,7 13-599,4 5 599,2 4 0,5 3 0,-1 6-35,5 0-948,-5 8 0,4-7 0,0 3 0,-3-4 0,4-1 0,-1 1 0,-3-1 0,7 1 0,-7 0 0,7-1 0,-7 0 0,4 1 0,-5-5 0,0 8 0,-4-2 0,3 4 0,-9 9 0,-1-7 0,-1 9 0,-9-4 0,9-7 0,-6 5 0,7-9 0,-3 3 0,4-8 0,4-1 0,2-4 0,4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8.954"/>
    </inkml:context>
    <inkml:brush xml:id="br0">
      <inkml:brushProperty name="width" value="0.35" units="cm"/>
      <inkml:brushProperty name="height" value="0.35" units="cm"/>
    </inkml:brush>
  </inkml:definitions>
  <inkml:trace contextRef="#ctx0" brushRef="#br0">1 0 24575,'2853'0'-1365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42.044"/>
    </inkml:context>
    <inkml:brush xml:id="br0">
      <inkml:brushProperty name="width" value="0.35" units="cm"/>
      <inkml:brushProperty name="height" value="0.35" units="cm"/>
    </inkml:brush>
  </inkml:definitions>
  <inkml:trace contextRef="#ctx0" brushRef="#br0">1 0 24575,'3065'0'-1365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0.810"/>
    </inkml:context>
    <inkml:brush xml:id="br0">
      <inkml:brushProperty name="width" value="0.35" units="cm"/>
      <inkml:brushProperty name="height" value="0.35" units="cm"/>
    </inkml:brush>
  </inkml:definitions>
  <inkml:trace contextRef="#ctx0" brushRef="#br0">1 0 24575,'2853'0'-1365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7.276"/>
    </inkml:context>
    <inkml:brush xml:id="br0">
      <inkml:brushProperty name="width" value="0.35" units="cm"/>
      <inkml:brushProperty name="height" value="0.35" units="cm"/>
    </inkml:brush>
  </inkml:definitions>
  <inkml:trace contextRef="#ctx0" brushRef="#br0">1 0 24575,'2853'0'-1365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02.459"/>
    </inkml:context>
    <inkml:brush xml:id="br0">
      <inkml:brushProperty name="width" value="0.35" units="cm"/>
      <inkml:brushProperty name="height" value="0.35" units="cm"/>
    </inkml:brush>
  </inkml:definitions>
  <inkml:trace contextRef="#ctx0" brushRef="#br0">1 0 24575,'3670'0'-1365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19.224"/>
    </inkml:context>
    <inkml:brush xml:id="br0">
      <inkml:brushProperty name="width" value="0.2" units="cm"/>
      <inkml:brushProperty name="height" value="0.2" units="cm"/>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23.655"/>
    </inkml:context>
    <inkml:brush xml:id="br0">
      <inkml:brushProperty name="width" value="0.2" units="cm"/>
      <inkml:brushProperty name="height" value="0.2"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F1EF226-D001-486A-8548-B06E75414EEE}" type="datetimeFigureOut">
              <a:rPr lang="en-US" smtClean="0"/>
              <a:t>9/5/2024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560F742-0282-4E8C-8626-52843FC8DB77}" type="slidenum">
              <a:rPr lang="en-US" smtClean="0"/>
              <a:t>‹#›</a:t>
            </a:fld>
            <a:endParaRPr lang="en-US"/>
          </a:p>
        </p:txBody>
      </p:sp>
    </p:spTree>
    <p:extLst>
      <p:ext uri="{BB962C8B-B14F-4D97-AF65-F5344CB8AC3E}">
        <p14:creationId xmlns:p14="http://schemas.microsoft.com/office/powerpoint/2010/main" val="5679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9/5/2024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9/5/2024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9/5/2024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9/5/2024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llegeessayguy.com/sub-ceg-live-students" TargetMode="External"/><Relationship Id="rId2" Type="http://schemas.openxmlformats.org/officeDocument/2006/relationships/hyperlink" Target="https://nam10.safelinks.protection.outlook.com/?url=https%3A%2F%2Fstudents.collegeessayguy.com%2Fstudent-courses-OD&amp;data=05%7C02%7Cssanz%40dadeschools.net%7Cfe6f388a64a84fbef4fd08dc656cdc1f%7C4578f68f86cd4af9b31793e3826ca0f5%7C0%7C0%7C638496765457242289%7CUnknown%7CTWFpbGZsb3d8eyJWIjoiMC4wLjAwMDAiLCJQIjoiV2luMzIiLCJBTiI6Ik1haWwiLCJXVCI6Mn0%3D%7C0%7C%7C%7C&amp;sdata=VhMuatypvkVSwTVwaWiIpjoINxbThb9dWZVLcFgOuVY%3D&amp;reserved=0"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collegeessayguy.com/?msopen=/member/plans/srhofjec1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N3EC15QviP9hqUHAosz_cVCldG4LHU5j3oXs_hP_Wlk/edit?usp=sharin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mailto:ssanz@dadeschool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avsconnect.co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ssanz@dadeschools.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png"/><Relationship Id="rId18" Type="http://schemas.openxmlformats.org/officeDocument/2006/relationships/image" Target="../media/image14.png"/><Relationship Id="rId26" Type="http://schemas.openxmlformats.org/officeDocument/2006/relationships/customXml" Target="../ink/ink16.xml"/><Relationship Id="rId3" Type="http://schemas.openxmlformats.org/officeDocument/2006/relationships/image" Target="../media/image8.png"/><Relationship Id="rId21" Type="http://schemas.openxmlformats.org/officeDocument/2006/relationships/customXml" Target="../ink/ink12.xml"/><Relationship Id="rId7" Type="http://schemas.openxmlformats.org/officeDocument/2006/relationships/customXml" Target="../ink/ink3.xml"/><Relationship Id="rId12" Type="http://schemas.openxmlformats.org/officeDocument/2006/relationships/customXml" Target="../ink/ink7.xml"/><Relationship Id="rId17" Type="http://schemas.openxmlformats.org/officeDocument/2006/relationships/customXml" Target="../ink/ink10.xml"/><Relationship Id="rId25" Type="http://schemas.openxmlformats.org/officeDocument/2006/relationships/customXml" Target="../ink/ink15.xml"/><Relationship Id="rId2" Type="http://schemas.openxmlformats.org/officeDocument/2006/relationships/image" Target="../media/image1.png"/><Relationship Id="rId16" Type="http://schemas.openxmlformats.org/officeDocument/2006/relationships/customXml" Target="../ink/ink9.xml"/><Relationship Id="rId20" Type="http://schemas.openxmlformats.org/officeDocument/2006/relationships/image" Target="../media/image15.png"/><Relationship Id="rId29"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6.xml"/><Relationship Id="rId24" Type="http://schemas.openxmlformats.org/officeDocument/2006/relationships/customXml" Target="../ink/ink14.xml"/><Relationship Id="rId32" Type="http://schemas.openxmlformats.org/officeDocument/2006/relationships/customXml" Target="../ink/ink22.xml"/><Relationship Id="rId5" Type="http://schemas.openxmlformats.org/officeDocument/2006/relationships/image" Target="../media/image10.png"/><Relationship Id="rId15" Type="http://schemas.openxmlformats.org/officeDocument/2006/relationships/image" Target="../media/image13.png"/><Relationship Id="rId23" Type="http://schemas.openxmlformats.org/officeDocument/2006/relationships/customXml" Target="../ink/ink13.xml"/><Relationship Id="rId28"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customXml" Target="../ink/ink11.xml"/><Relationship Id="rId31"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11.png"/><Relationship Id="rId14" Type="http://schemas.openxmlformats.org/officeDocument/2006/relationships/customXml" Target="../ink/ink8.xml"/><Relationship Id="rId22" Type="http://schemas.openxmlformats.org/officeDocument/2006/relationships/image" Target="../media/image16.png"/><Relationship Id="rId27" Type="http://schemas.openxmlformats.org/officeDocument/2006/relationships/customXml" Target="../ink/ink17.xml"/><Relationship Id="rId30" Type="http://schemas.openxmlformats.org/officeDocument/2006/relationships/customXml" Target="../ink/ink2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8" name="Picture 7" descr="A person in a hat and cape&#10;&#10;Description automatically generated">
            <a:extLst>
              <a:ext uri="{FF2B5EF4-FFF2-40B4-BE49-F238E27FC236}">
                <a16:creationId xmlns:a16="http://schemas.microsoft.com/office/drawing/2014/main" id="{B6F61FFB-91FA-2ABC-BB0C-96B23C3C0A68}"/>
              </a:ext>
            </a:extLst>
          </p:cNvPr>
          <p:cNvPicPr>
            <a:picLocks noChangeAspect="1"/>
          </p:cNvPicPr>
          <p:nvPr/>
        </p:nvPicPr>
        <p:blipFill>
          <a:blip r:embed="rId2"/>
          <a:stretch>
            <a:fillRect/>
          </a:stretch>
        </p:blipFill>
        <p:spPr>
          <a:xfrm>
            <a:off x="127855" y="329184"/>
            <a:ext cx="5968145" cy="5968145"/>
          </a:xfrm>
          <a:prstGeom prst="rect">
            <a:avLst/>
          </a:prstGeom>
        </p:spPr>
      </p:pic>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264160"/>
            <a:ext cx="8073524" cy="2018055"/>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EDUCACIÓN POSTSECUNDARIA</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6" name="Content Placeholder 2">
            <a:extLst>
              <a:ext uri="{FF2B5EF4-FFF2-40B4-BE49-F238E27FC236}">
                <a16:creationId xmlns:a16="http://schemas.microsoft.com/office/drawing/2014/main" id="{239A7325-8654-16A7-ECCC-25DF96B00B06}"/>
              </a:ext>
            </a:extLst>
          </p:cNvPr>
          <p:cNvGraphicFramePr>
            <a:graphicFrameLocks noGrp="1"/>
          </p:cNvGraphicFramePr>
          <p:nvPr>
            <p:ph idx="1"/>
            <p:extLst>
              <p:ext uri="{D42A27DB-BD31-4B8C-83A1-F6EECF244321}">
                <p14:modId xmlns:p14="http://schemas.microsoft.com/office/powerpoint/2010/main" val="136714796"/>
              </p:ext>
            </p:extLst>
          </p:nvPr>
        </p:nvGraphicFramePr>
        <p:xfrm>
          <a:off x="659434" y="2441224"/>
          <a:ext cx="9159308" cy="363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27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549E425-42D7-6151-92EC-B931313F156B}"/>
                  </a:ext>
                </a:extLst>
              </p14:cNvPr>
              <p14:cNvContentPartPr/>
              <p14:nvPr/>
            </p14:nvContentPartPr>
            <p14:xfrm>
              <a:off x="8906248" y="587274"/>
              <a:ext cx="1107000" cy="1500120"/>
            </p14:xfrm>
          </p:contentPart>
        </mc:Choice>
        <mc:Fallback xmlns="">
          <p:pic>
            <p:nvPicPr>
              <p:cNvPr id="9" name="Ink 8">
                <a:extLst>
                  <a:ext uri="{FF2B5EF4-FFF2-40B4-BE49-F238E27FC236}">
                    <a16:creationId xmlns:a16="http://schemas.microsoft.com/office/drawing/2014/main" id="{6549E425-42D7-6151-92EC-B931313F156B}"/>
                  </a:ext>
                </a:extLst>
              </p:cNvPr>
              <p:cNvPicPr/>
              <p:nvPr/>
            </p:nvPicPr>
            <p:blipFill>
              <a:blip r:embed="rId3"/>
              <a:stretch>
                <a:fillRect/>
              </a:stretch>
            </p:blipFill>
            <p:spPr>
              <a:xfrm>
                <a:off x="8843248" y="524274"/>
                <a:ext cx="1232640" cy="1625760"/>
              </a:xfrm>
              <a:prstGeom prst="rect">
                <a:avLst/>
              </a:prstGeom>
            </p:spPr>
          </p:pic>
        </mc:Fallback>
      </mc:AlternateContent>
      <p:pic>
        <p:nvPicPr>
          <p:cNvPr id="6" name="Picture 2" descr="FCS Logo Map-2021">
            <a:extLst>
              <a:ext uri="{FF2B5EF4-FFF2-40B4-BE49-F238E27FC236}">
                <a16:creationId xmlns:a16="http://schemas.microsoft.com/office/drawing/2014/main" id="{1BDF33A9-565C-1E67-5BBF-FD5D6AF66E4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795" b="5925"/>
          <a:stretch/>
        </p:blipFill>
        <p:spPr bwMode="auto">
          <a:xfrm>
            <a:off x="4532587" y="1805637"/>
            <a:ext cx="5480661" cy="4953208"/>
          </a:xfrm>
          <a:prstGeom prst="rect">
            <a:avLst/>
          </a:prstGeom>
          <a:solidFill>
            <a:srgbClr val="FFFFFF"/>
          </a:solidFill>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84747" y="228600"/>
            <a:ext cx="9280358" cy="2261937"/>
          </a:xfrm>
        </p:spPr>
        <p:txBody>
          <a:bodyPr>
            <a:normAutofit fontScale="90000"/>
          </a:bodyPr>
          <a:lstStyle/>
          <a:p>
            <a:r>
              <a:rPr lang="es-ES" sz="6000" dirty="0">
                <a:ln w="38100">
                  <a:solidFill>
                    <a:schemeClr val="accent1"/>
                  </a:solidFill>
                  <a:prstDash val="solid"/>
                </a:ln>
                <a:solidFill>
                  <a:schemeClr val="bg2">
                    <a:lumMod val="20000"/>
                    <a:lumOff val="80000"/>
                  </a:schemeClr>
                </a:solidFill>
                <a:latin typeface="Jumble" panose="02000503000000020004" pitchFamily="2" charset="0"/>
              </a:rPr>
              <a:t>COLEGIOS COMUNITARIOS Y UNIVERSIDADES ESTATALES</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8" name="TextBox 7">
            <a:extLst>
              <a:ext uri="{FF2B5EF4-FFF2-40B4-BE49-F238E27FC236}">
                <a16:creationId xmlns:a16="http://schemas.microsoft.com/office/drawing/2014/main" id="{319CED74-21D2-9378-A1B4-74F0311F6535}"/>
              </a:ext>
            </a:extLst>
          </p:cNvPr>
          <p:cNvSpPr txBox="1"/>
          <p:nvPr/>
        </p:nvSpPr>
        <p:spPr>
          <a:xfrm>
            <a:off x="284747" y="2781538"/>
            <a:ext cx="7335228" cy="3847862"/>
          </a:xfrm>
          <a:prstGeom prst="roundRect">
            <a:avLst/>
          </a:prstGeom>
          <a:noFill/>
        </p:spPr>
        <p:txBody>
          <a:bodyPr wrap="square">
            <a:spAutoFit/>
          </a:bodyPr>
          <a:lstStyle/>
          <a:p>
            <a:pPr marL="342900" indent="-342900">
              <a:lnSpc>
                <a:spcPct val="100000"/>
              </a:lnSpc>
              <a:buFont typeface="Arial" panose="020B0604020202020204" pitchFamily="34" charset="0"/>
              <a:buChar char="•"/>
            </a:pPr>
            <a:r>
              <a:rPr lang="es-ES" sz="2000" dirty="0">
                <a:latin typeface="Avenir Next LT Pro Light" panose="020B0304020202020204" pitchFamily="34" charset="0"/>
              </a:rPr>
              <a:t>Programas de 6 meses a licenciaturas completas
</a:t>
            </a:r>
            <a:r>
              <a:rPr lang="es-ES" sz="2000" b="1" dirty="0">
                <a:latin typeface="Aharoni" panose="02010803020104030203" pitchFamily="2" charset="-79"/>
                <a:cs typeface="Aharoni" panose="02010803020104030203" pitchFamily="2" charset="-79"/>
              </a:rPr>
              <a:t>ADMISIONES ABIERTAS: </a:t>
            </a:r>
            <a:r>
              <a:rPr lang="es-ES" sz="2000" dirty="0">
                <a:latin typeface="Avenir Next LT Pro Light" panose="020B0304020202020204" pitchFamily="34" charset="0"/>
              </a:rPr>
              <a:t>cualquier persona con un diploma de escuela secundaria o GED es admitida.
Las solicitudes son simples, la transcripción es el único requisito de ingreso. 
Amplia selección de programas que incluyen Diseño Gráfico, Producción y Gestión Musical, Tecnología de Ciencias del Fuego, Enfermería y mucho más.
Programas a tener en cuenta:
Honores del MDC
Programa de Preparación MDC</a:t>
            </a:r>
            <a:endParaRPr lang="en-US" sz="2400" kern="1200" baseline="0" dirty="0">
              <a:latin typeface="Avenir Next LT Pro Light" panose="020B0304020202020204" pitchFamily="34" charset="0"/>
            </a:endParaRPr>
          </a:p>
        </p:txBody>
      </p:sp>
    </p:spTree>
    <p:extLst>
      <p:ext uri="{BB962C8B-B14F-4D97-AF65-F5344CB8AC3E}">
        <p14:creationId xmlns:p14="http://schemas.microsoft.com/office/powerpoint/2010/main" val="342394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04992" y="2027668"/>
            <a:ext cx="9517313" cy="4738891"/>
          </a:xfrm>
        </p:spPr>
        <p:txBody>
          <a:bodyPr>
            <a:normAutofit fontScale="92500" lnSpcReduction="10000"/>
          </a:bodyPr>
          <a:lstStyle/>
          <a:p>
            <a:pPr marL="0" indent="0">
              <a:buNone/>
            </a:pPr>
            <a:r>
              <a:rPr lang="es-ES" sz="2800" dirty="0">
                <a:latin typeface="Aharoni" panose="02010803020104030203" pitchFamily="2" charset="-79"/>
                <a:cs typeface="Aharoni" panose="02010803020104030203" pitchFamily="2" charset="-79"/>
              </a:rPr>
              <a:t>FACTORES A TENER EN CUENTA:</a:t>
            </a:r>
          </a:p>
          <a:p>
            <a:r>
              <a:rPr lang="es-ES" dirty="0">
                <a:latin typeface="Avenir Next LT Pro Light" panose="020B0304020202020204" pitchFamily="34" charset="0"/>
                <a:cs typeface="Calibri" panose="020F0502020204030204" pitchFamily="34" charset="0"/>
              </a:rPr>
              <a:t>¿Cuatro años, dos años o vocacional?
Ubicación: ¿cerca de casa o lejos? ¿Vida en la ciudad o en la universidad?
Tamaño: ¿Menos de 3.000 estudiantes o más de 30.000 estudiantes?
¿Mixto o de un solo sexo?
¿Instituciones privadas o públicas?
¿Qué programas se ofrecen?
¿Qué deportes o actividades extracurriculares están disponibles?
¿Costar? No excluya ninguna opción debido al alto costo (las escuelas caras a menudo ofrecen más ayuda)</a:t>
            </a:r>
            <a:r>
              <a:rPr lang="en-US" dirty="0">
                <a:latin typeface="Aharoni" panose="02010803020104030203" pitchFamily="2" charset="-79"/>
                <a:cs typeface="Aharoni" panose="02010803020104030203" pitchFamily="2" charset="-79"/>
              </a:rPr>
              <a:t> COMPRUEBE SIEMPRE EL </a:t>
            </a:r>
            <a:r>
              <a:rPr kumimoji="0" lang="en-US" sz="2400" dirty="0">
                <a:solidFill>
                  <a:schemeClr val="tx1"/>
                </a:solidFill>
                <a:latin typeface="Aharoni" panose="02010803020104030203" pitchFamily="2" charset="-79"/>
                <a:cs typeface="Aharoni" panose="02010803020104030203" pitchFamily="2" charset="-79"/>
              </a:rPr>
              <a:t>NET PRICE CALCULATOR</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itle 1">
            <a:extLst>
              <a:ext uri="{FF2B5EF4-FFF2-40B4-BE49-F238E27FC236}">
                <a16:creationId xmlns:a16="http://schemas.microsoft.com/office/drawing/2014/main" id="{DC568DFE-9451-D0E3-3454-90EF3048AF0F}"/>
              </a:ext>
            </a:extLst>
          </p:cNvPr>
          <p:cNvSpPr>
            <a:spLocks noGrp="1"/>
          </p:cNvSpPr>
          <p:nvPr>
            <p:ph type="title"/>
          </p:nvPr>
        </p:nvSpPr>
        <p:spPr>
          <a:xfrm>
            <a:off x="403413" y="252663"/>
            <a:ext cx="7994629" cy="1907353"/>
          </a:xfrm>
        </p:spPr>
        <p:txBody>
          <a:bodyPr>
            <a:normAutofit fontScale="90000"/>
          </a:bodyPr>
          <a:lstStyle/>
          <a:p>
            <a:r>
              <a:rPr lang="es-ES" sz="6000" dirty="0">
                <a:ln w="38100">
                  <a:solidFill>
                    <a:schemeClr val="accent1"/>
                  </a:solidFill>
                  <a:prstDash val="solid"/>
                </a:ln>
                <a:solidFill>
                  <a:schemeClr val="bg2">
                    <a:lumMod val="20000"/>
                    <a:lumOff val="80000"/>
                  </a:schemeClr>
                </a:solidFill>
                <a:latin typeface="Jumble" panose="02000503000000020004" pitchFamily="2" charset="0"/>
              </a:rPr>
              <a:t>ELEGIR UN COLEGIO O UNIVERSIDAD</a:t>
            </a:r>
            <a:endParaRPr lang="en-US" sz="6000" dirty="0"/>
          </a:p>
        </p:txBody>
      </p:sp>
    </p:spTree>
    <p:extLst>
      <p:ext uri="{BB962C8B-B14F-4D97-AF65-F5344CB8AC3E}">
        <p14:creationId xmlns:p14="http://schemas.microsoft.com/office/powerpoint/2010/main" val="245861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4045023"/>
            <a:ext cx="9429446" cy="2402539"/>
          </a:xfrm>
        </p:spPr>
        <p:txBody>
          <a:bodyPr>
            <a:normAutofit lnSpcReduction="10000"/>
          </a:bodyPr>
          <a:lstStyle/>
          <a:p>
            <a:pPr marL="0" indent="0">
              <a:buNone/>
            </a:pPr>
            <a:r>
              <a:rPr lang="es-ES" dirty="0">
                <a:latin typeface="Aharoni" panose="02010803020104030203" pitchFamily="2" charset="-79"/>
                <a:cs typeface="Aharoni" panose="02010803020104030203" pitchFamily="2" charset="-79"/>
              </a:rPr>
              <a:t>INVESTIGUE LOS DATOS DE ADMISIÓN DE LA UNIVERSIDAD EN SCOIR O CONSULTE EL SITIO WEB DE LA UNIVERSIDAD PARA OBTENER EL CONJUNTO DE DATOS COMUNES: </a:t>
            </a:r>
            <a:r>
              <a:rPr lang="es-ES" dirty="0">
                <a:latin typeface="Avenir Next LT Pro Light" panose="020B0304020202020204" pitchFamily="34" charset="0"/>
                <a:cs typeface="Calibri" panose="020F0502020204030204" pitchFamily="34" charset="0"/>
              </a:rPr>
              <a:t>Datos y cifras más importantes sobre una universidad que te permite buscar fácilmente cierta información, te ayuda a comparar universidades e incluso proporciona desgloses demográficos de las estadísticas de admisión e inscripción.</a:t>
            </a:r>
            <a:endParaRPr lang="en-US"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2012642" y="1673638"/>
            <a:ext cx="5665109" cy="2009061"/>
          </a:xfrm>
          <a:prstGeom prst="roundRect">
            <a:avLst/>
          </a:prstGeom>
          <a:solidFill>
            <a:srgbClr val="DDDDDD"/>
          </a:solidFill>
        </p:spPr>
        <p:txBody>
          <a:bodyPr wrap="square">
            <a:spAutoFit/>
          </a:bodyPr>
          <a:lstStyle/>
          <a:p>
            <a:pPr algn="ctr"/>
            <a:r>
              <a:rPr lang="en-US" sz="2400" dirty="0">
                <a:latin typeface="Aharoni" panose="02010803020104030203" pitchFamily="2" charset="-79"/>
                <a:cs typeface="Aharoni" panose="02010803020104030203" pitchFamily="2" charset="-79"/>
              </a:rPr>
              <a:t>AL MENOS </a:t>
            </a:r>
            <a:r>
              <a:rPr lang="en-US" sz="3600" b="1" dirty="0">
                <a:solidFill>
                  <a:schemeClr val="tx1"/>
                </a:solidFill>
                <a:latin typeface="Aharoni" panose="02010803020104030203" pitchFamily="2" charset="-79"/>
                <a:cs typeface="Aharoni" panose="02010803020104030203" pitchFamily="2" charset="-79"/>
              </a:rPr>
              <a:t>2</a:t>
            </a:r>
            <a:r>
              <a:rPr lang="en-US" sz="3200" b="1" dirty="0">
                <a:solidFill>
                  <a:schemeClr val="tx1"/>
                </a:solidFill>
                <a:latin typeface="Aharoni" panose="02010803020104030203" pitchFamily="2" charset="-79"/>
                <a:cs typeface="Aharoni" panose="02010803020104030203" pitchFamily="2" charset="-79"/>
              </a:rPr>
              <a:t> </a:t>
            </a:r>
            <a:r>
              <a:rPr lang="en-US" sz="2400" b="1" dirty="0">
                <a:solidFill>
                  <a:schemeClr val="tx1"/>
                </a:solidFill>
                <a:latin typeface="Aharoni" panose="02010803020104030203" pitchFamily="2" charset="-79"/>
                <a:cs typeface="Aharoni" panose="02010803020104030203" pitchFamily="2" charset="-79"/>
              </a:rPr>
              <a:t>REACH </a:t>
            </a:r>
            <a:r>
              <a:rPr lang="en-US" sz="2400" dirty="0">
                <a:solidFill>
                  <a:schemeClr val="tx1"/>
                </a:solidFill>
                <a:latin typeface="Aharoni" panose="02010803020104030203" pitchFamily="2" charset="-79"/>
                <a:cs typeface="Aharoni" panose="02010803020104030203" pitchFamily="2" charset="-79"/>
              </a:rPr>
              <a:t>SCHOOLS </a:t>
            </a:r>
          </a:p>
          <a:p>
            <a:pPr algn="ctr"/>
            <a:r>
              <a:rPr lang="en-US" sz="2400" dirty="0">
                <a:latin typeface="Aharoni" panose="02010803020104030203" pitchFamily="2" charset="-79"/>
                <a:cs typeface="Aharoni" panose="02010803020104030203" pitchFamily="2" charset="-79"/>
              </a:rPr>
              <a:t>AL MENOS </a:t>
            </a:r>
            <a:r>
              <a:rPr lang="en-US" sz="3600" b="1" dirty="0">
                <a:solidFill>
                  <a:schemeClr val="tx1"/>
                </a:solidFill>
                <a:latin typeface="Aharoni" panose="02010803020104030203" pitchFamily="2" charset="-79"/>
                <a:cs typeface="Aharoni" panose="02010803020104030203" pitchFamily="2" charset="-79"/>
              </a:rPr>
              <a:t>4 </a:t>
            </a:r>
            <a:r>
              <a:rPr lang="en-US" sz="2400" b="1" dirty="0">
                <a:solidFill>
                  <a:schemeClr val="tx1"/>
                </a:solidFill>
                <a:latin typeface="Aharoni" panose="02010803020104030203" pitchFamily="2" charset="-79"/>
                <a:cs typeface="Aharoni" panose="02010803020104030203" pitchFamily="2" charset="-79"/>
              </a:rPr>
              <a:t>MATCH </a:t>
            </a:r>
            <a:r>
              <a:rPr lang="en-US" sz="2400" dirty="0">
                <a:solidFill>
                  <a:schemeClr val="tx1"/>
                </a:solidFill>
                <a:latin typeface="Aharoni" panose="02010803020104030203" pitchFamily="2" charset="-79"/>
                <a:cs typeface="Aharoni" panose="02010803020104030203" pitchFamily="2" charset="-79"/>
              </a:rPr>
              <a:t>SCHOOLS</a:t>
            </a:r>
          </a:p>
          <a:p>
            <a:pPr algn="ctr"/>
            <a:r>
              <a:rPr lang="en-US" sz="2400" dirty="0">
                <a:latin typeface="Aharoni" panose="02010803020104030203" pitchFamily="2" charset="-79"/>
                <a:cs typeface="Aharoni" panose="02010803020104030203" pitchFamily="2" charset="-79"/>
              </a:rPr>
              <a:t>AL MENOS</a:t>
            </a:r>
            <a:r>
              <a:rPr lang="en-US" sz="3600" b="1" dirty="0">
                <a:solidFill>
                  <a:schemeClr val="tx1"/>
                </a:solidFill>
                <a:latin typeface="Aharoni" panose="02010803020104030203" pitchFamily="2" charset="-79"/>
                <a:cs typeface="Aharoni" panose="02010803020104030203" pitchFamily="2" charset="-79"/>
              </a:rPr>
              <a:t>2</a:t>
            </a:r>
            <a:r>
              <a:rPr lang="en-US" sz="2400" b="1" dirty="0">
                <a:solidFill>
                  <a:schemeClr val="tx1"/>
                </a:solidFill>
                <a:latin typeface="Aharoni" panose="02010803020104030203" pitchFamily="2" charset="-79"/>
                <a:cs typeface="Aharoni" panose="02010803020104030203" pitchFamily="2" charset="-79"/>
              </a:rPr>
              <a:t> REAL SAFETY </a:t>
            </a:r>
            <a:r>
              <a:rPr lang="en-US" sz="2400" dirty="0">
                <a:solidFill>
                  <a:schemeClr val="tx1"/>
                </a:solidFill>
                <a:latin typeface="Aharoni" panose="02010803020104030203" pitchFamily="2" charset="-79"/>
                <a:cs typeface="Aharoni" panose="02010803020104030203" pitchFamily="2" charset="-79"/>
              </a:rPr>
              <a:t>SCHOOLS</a:t>
            </a:r>
            <a:endParaRPr lang="en-US" sz="1800" dirty="0">
              <a:solidFill>
                <a:schemeClr val="tx1"/>
              </a:solidFill>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87597" y="459858"/>
            <a:ext cx="8121650" cy="1107996"/>
          </a:xfrm>
          <a:prstGeom prst="rect">
            <a:avLst/>
          </a:prstGeom>
          <a:noFill/>
        </p:spPr>
        <p:txBody>
          <a:bodyPr wrap="square">
            <a:spAutoFit/>
          </a:bodyPr>
          <a:lstStyle/>
          <a:p>
            <a:r>
              <a:rPr lang="en-US" sz="6600" dirty="0">
                <a:ln w="38100">
                  <a:solidFill>
                    <a:schemeClr val="accent1"/>
                  </a:solidFill>
                  <a:prstDash val="solid"/>
                </a:ln>
                <a:solidFill>
                  <a:schemeClr val="bg2">
                    <a:lumMod val="20000"/>
                    <a:lumOff val="80000"/>
                  </a:schemeClr>
                </a:solidFill>
                <a:latin typeface="Jumble" panose="02000503000000020004" pitchFamily="2" charset="0"/>
              </a:rPr>
              <a:t>THE COLLEGE LIST</a:t>
            </a:r>
            <a:endParaRPr lang="en-US" sz="6600" dirty="0"/>
          </a:p>
        </p:txBody>
      </p:sp>
    </p:spTree>
    <p:extLst>
      <p:ext uri="{BB962C8B-B14F-4D97-AF65-F5344CB8AC3E}">
        <p14:creationId xmlns:p14="http://schemas.microsoft.com/office/powerpoint/2010/main" val="222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SELECTIVITY OF COLLEGES</a:t>
            </a:r>
            <a:endParaRPr lang="en-US" sz="5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a:bodyPr>
          <a:lstStyle/>
          <a:p>
            <a:pPr marL="0" indent="0">
              <a:buNone/>
              <a:defRPr/>
            </a:pPr>
            <a:r>
              <a:rPr lang="es-ES" b="1" dirty="0">
                <a:latin typeface="Aharoni" panose="02010803020104030203" pitchFamily="2" charset="-79"/>
                <a:cs typeface="Aharoni" panose="02010803020104030203" pitchFamily="2" charset="-79"/>
              </a:rPr>
              <a:t>ADMISIONES ABIERTAS: 100% de tasa de aceptación</a:t>
            </a:r>
          </a:p>
          <a:p>
            <a:pPr>
              <a:defRPr/>
            </a:pPr>
            <a:r>
              <a:rPr lang="en-US" dirty="0">
                <a:latin typeface="Avenir Next LT Pro Light" panose="020B0304020202020204" pitchFamily="34" charset="0"/>
                <a:cs typeface="Calibri" panose="020F0502020204030204" pitchFamily="34" charset="0"/>
              </a:rPr>
              <a:t>Community Colleges: application, high school degree- automatic acceptance</a:t>
            </a:r>
            <a:endParaRPr lang="en-US" sz="2400" dirty="0">
              <a:solidFill>
                <a:schemeClr val="tx1"/>
              </a:solidFill>
              <a:latin typeface="Avenir Next LT Pro Light" panose="020B0304020202020204" pitchFamily="34" charset="0"/>
            </a:endParaRPr>
          </a:p>
          <a:p>
            <a:pPr marL="0" indent="0">
              <a:buNone/>
              <a:defRPr/>
            </a:pPr>
            <a:r>
              <a:rPr lang="es-ES" b="1" dirty="0">
                <a:latin typeface="Aharoni" panose="02010803020104030203" pitchFamily="2" charset="-79"/>
                <a:cs typeface="Aharoni" panose="02010803020104030203" pitchFamily="2" charset="-79"/>
              </a:rPr>
              <a:t>SELECTIVO: &lt; 70% de tasa de aceptación</a:t>
            </a:r>
            <a:r>
              <a:rPr lang="en-US" sz="2400" dirty="0">
                <a:solidFill>
                  <a:schemeClr val="tx1"/>
                </a:solidFill>
                <a:latin typeface="Avenir Next LT Pro Light" panose="020B0304020202020204" pitchFamily="34" charset="0"/>
              </a:rPr>
              <a:t> </a:t>
            </a:r>
          </a:p>
          <a:p>
            <a:pPr>
              <a:defRPr/>
            </a:pPr>
            <a:r>
              <a:rPr lang="en-US" sz="2400" dirty="0">
                <a:solidFill>
                  <a:schemeClr val="tx1"/>
                </a:solidFill>
                <a:latin typeface="Avenir Next LT Pro Light" panose="020B0304020202020204" pitchFamily="34" charset="0"/>
                <a:cs typeface="Calibri" panose="020F0502020204030204" pitchFamily="34" charset="0"/>
              </a:rPr>
              <a:t>Clemson, UCF, Syracuse, Penn State</a:t>
            </a:r>
            <a:endParaRPr lang="en-US" dirty="0">
              <a:latin typeface="Avenir Book" panose="02000503020000020003" pitchFamily="2" charset="0"/>
              <a:cs typeface="Calibri" panose="020F0502020204030204" pitchFamily="34" charset="0"/>
            </a:endParaRPr>
          </a:p>
          <a:p>
            <a:pPr marL="0" indent="0">
              <a:buNone/>
              <a:defRPr/>
            </a:pPr>
            <a:r>
              <a:rPr lang="es-ES" b="1" dirty="0">
                <a:latin typeface="Aharoni" panose="02010803020104030203" pitchFamily="2" charset="-79"/>
                <a:cs typeface="Aharoni" panose="02010803020104030203" pitchFamily="2" charset="-79"/>
              </a:rPr>
              <a:t>MUY SELECTIVO: &lt; 40% de tasa de aceptación</a:t>
            </a:r>
            <a:r>
              <a:rPr lang="en-US" sz="2400" dirty="0">
                <a:solidFill>
                  <a:schemeClr val="tx1"/>
                </a:solidFill>
                <a:latin typeface="Avenir Next LT Pro Light" panose="020B0304020202020204" pitchFamily="34" charset="0"/>
              </a:rPr>
              <a:t> </a:t>
            </a:r>
          </a:p>
          <a:p>
            <a:pPr>
              <a:defRPr/>
            </a:pPr>
            <a:r>
              <a:rPr lang="en-US" sz="2400" dirty="0">
                <a:solidFill>
                  <a:schemeClr val="tx1"/>
                </a:solidFill>
                <a:latin typeface="Avenir Next LT Pro Light" panose="020B0304020202020204" pitchFamily="34" charset="0"/>
                <a:cs typeface="Calibri" panose="020F0502020204030204" pitchFamily="34" charset="0"/>
              </a:rPr>
              <a:t>UF, FSU, Villanova, Wake Forest, Smith College</a:t>
            </a:r>
          </a:p>
          <a:p>
            <a:pPr marL="0" indent="0">
              <a:buNone/>
              <a:defRPr/>
            </a:pPr>
            <a:r>
              <a:rPr lang="es-ES" b="1" dirty="0">
                <a:latin typeface="Aharoni" panose="02010803020104030203" pitchFamily="2" charset="-79"/>
                <a:cs typeface="Aharoni" panose="02010803020104030203" pitchFamily="2" charset="-79"/>
              </a:rPr>
              <a:t>MÁS SELECTIVO: &lt; 20% de tasa de aceptación</a:t>
            </a:r>
            <a:r>
              <a:rPr lang="en-US" sz="2400" dirty="0">
                <a:solidFill>
                  <a:schemeClr val="tx1"/>
                </a:solidFill>
                <a:latin typeface="Avenir Next LT Pro Light" panose="020B0304020202020204" pitchFamily="34" charset="0"/>
              </a:rPr>
              <a:t> </a:t>
            </a:r>
          </a:p>
          <a:p>
            <a:pPr>
              <a:defRPr/>
            </a:pPr>
            <a:r>
              <a:rPr lang="en-US" sz="2400" dirty="0">
                <a:solidFill>
                  <a:schemeClr val="tx1"/>
                </a:solidFill>
                <a:latin typeface="Avenir Next LT Pro Light" panose="020B0304020202020204" pitchFamily="34" charset="0"/>
              </a:rPr>
              <a:t>Ivy League, Duke University, NYU, UChicago, UC Berkeley</a:t>
            </a:r>
            <a:endParaRPr lang="en-US" dirty="0">
              <a:latin typeface="Avenir Book" panose="02000503020000020003" pitchFamily="2" charset="0"/>
              <a:cs typeface="Calibri" panose="020F050202020403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9486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s-ES" sz="5400" dirty="0">
                <a:ln w="38100">
                  <a:solidFill>
                    <a:schemeClr val="accent1"/>
                  </a:solidFill>
                  <a:prstDash val="solid"/>
                </a:ln>
                <a:solidFill>
                  <a:schemeClr val="bg2">
                    <a:lumMod val="20000"/>
                    <a:lumOff val="80000"/>
                  </a:schemeClr>
                </a:solidFill>
                <a:latin typeface="Jumble" panose="02000503000000020004" pitchFamily="2" charset="0"/>
              </a:rPr>
              <a:t>¿QUÉ ESTÁN MIRANDO LAS UNIVERSIDADES?</a:t>
            </a:r>
            <a:endParaRPr lang="en-US" sz="5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fontScale="92500" lnSpcReduction="20000"/>
          </a:bodyPr>
          <a:lstStyle/>
          <a:p>
            <a:pPr marL="0" indent="0">
              <a:buNone/>
              <a:defRPr/>
            </a:pPr>
            <a:r>
              <a:rPr lang="en-US" b="1" dirty="0">
                <a:latin typeface="Aharoni" panose="02010803020104030203" pitchFamily="2" charset="-79"/>
                <a:cs typeface="Aharoni" panose="02010803020104030203" pitchFamily="2" charset="-79"/>
              </a:rPr>
              <a:t>FACTORES IMPORTANTES:</a:t>
            </a:r>
          </a:p>
          <a:p>
            <a:pPr>
              <a:defRPr/>
            </a:pPr>
            <a:r>
              <a:rPr lang="es-ES" dirty="0">
                <a:latin typeface="Avenir Next LT Pro Light" panose="020B0304020202020204" pitchFamily="34" charset="0"/>
                <a:cs typeface="Calibri" panose="020F0502020204030204" pitchFamily="34" charset="0"/>
              </a:rPr>
              <a:t>Solidez del currículo (IB, AP, Honores)
Promedio de calificaciones (GPA) y rango de la clase (percentil)
Puntajes del examen de ingreso a la universidad (ACT o SAT)
Actividades en las que participa el estudiante</a:t>
            </a:r>
            <a:endParaRPr lang="en-US" sz="2400" dirty="0">
              <a:solidFill>
                <a:schemeClr val="tx1"/>
              </a:solidFill>
              <a:latin typeface="Avenir Next LT Pro Light" panose="020B0304020202020204" pitchFamily="34" charset="0"/>
            </a:endParaRPr>
          </a:p>
          <a:p>
            <a:pPr marL="0" indent="0">
              <a:buNone/>
              <a:defRPr/>
            </a:pPr>
            <a:r>
              <a:rPr lang="es-ES" b="1" dirty="0">
                <a:latin typeface="Aharoni" panose="02010803020104030203" pitchFamily="2" charset="-79"/>
                <a:cs typeface="Aharoni" panose="02010803020104030203" pitchFamily="2" charset="-79"/>
              </a:rPr>
              <a:t>SI EL COLEGIO LOS REQUIERE:</a:t>
            </a:r>
            <a:r>
              <a:rPr lang="en-US" sz="2400" dirty="0">
                <a:solidFill>
                  <a:schemeClr val="tx1"/>
                </a:solidFill>
                <a:latin typeface="Avenir Next LT Pro Light" panose="020B0304020202020204" pitchFamily="34" charset="0"/>
              </a:rPr>
              <a:t> </a:t>
            </a:r>
          </a:p>
          <a:p>
            <a:pPr>
              <a:defRPr/>
            </a:pPr>
            <a:r>
              <a:rPr lang="es-ES" dirty="0">
                <a:latin typeface="Avenir Next LT Pro Light" panose="020B0304020202020204" pitchFamily="34" charset="0"/>
                <a:cs typeface="Calibri" panose="020F0502020204030204" pitchFamily="34" charset="0"/>
              </a:rPr>
              <a:t>Ensayos
 Cartas de recomendación (maestro y consejero)
 Currículum vitae (liderazgo, servicio comunitario, actividades extracurriculares, talentos, etc.)
 Entrevistas</a:t>
            </a:r>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97997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4" y="208014"/>
            <a:ext cx="9025170" cy="1629776"/>
          </a:xfrm>
        </p:spPr>
        <p:txBody>
          <a:bodyPr>
            <a:noAutofit/>
          </a:bodyPr>
          <a:lstStyle/>
          <a:p>
            <a:r>
              <a:rPr lang="es-ES" sz="6000" dirty="0">
                <a:ln w="38100">
                  <a:solidFill>
                    <a:schemeClr val="accent1"/>
                  </a:solidFill>
                  <a:prstDash val="solid"/>
                </a:ln>
                <a:solidFill>
                  <a:schemeClr val="bg2">
                    <a:lumMod val="20000"/>
                    <a:lumOff val="80000"/>
                  </a:schemeClr>
                </a:solidFill>
                <a:latin typeface="Jumble" panose="02000503000000020004" pitchFamily="2" charset="0"/>
              </a:rPr>
              <a:t>EXÁMENES DE INGRESO A LA UNIVERSIDAD</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a:effectLst/>
              </a:rPr>
              <a:t> </a:t>
            </a:r>
            <a:endParaRPr lang="en-US"/>
          </a:p>
        </p:txBody>
      </p:sp>
      <p:sp>
        <p:nvSpPr>
          <p:cNvPr id="13" name="TextBox 12">
            <a:extLst>
              <a:ext uri="{FF2B5EF4-FFF2-40B4-BE49-F238E27FC236}">
                <a16:creationId xmlns:a16="http://schemas.microsoft.com/office/drawing/2014/main" id="{11760649-C458-A191-EB63-1FF9947EAD53}"/>
              </a:ext>
            </a:extLst>
          </p:cNvPr>
          <p:cNvSpPr txBox="1"/>
          <p:nvPr/>
        </p:nvSpPr>
        <p:spPr>
          <a:xfrm>
            <a:off x="3892504" y="2186106"/>
            <a:ext cx="3489719" cy="2894409"/>
          </a:xfrm>
          <a:prstGeom prst="roundRect">
            <a:avLst/>
          </a:prstGeom>
          <a:solidFill>
            <a:schemeClr val="bg2">
              <a:lumMod val="40000"/>
              <a:lumOff val="60000"/>
            </a:schemeClr>
          </a:solidFill>
        </p:spPr>
        <p:txBody>
          <a:bodyPr wrap="square" rtlCol="0">
            <a:spAutoFit/>
          </a:bodyPr>
          <a:lstStyle/>
          <a:p>
            <a:pPr algn="ctr"/>
            <a:r>
              <a:rPr lang="en-US" sz="4400" dirty="0">
                <a:latin typeface="Aharoni" panose="02010803020104030203" pitchFamily="2" charset="-79"/>
                <a:cs typeface="Aharoni" panose="02010803020104030203" pitchFamily="2" charset="-79"/>
              </a:rPr>
              <a:t>SAT</a:t>
            </a:r>
          </a:p>
          <a:p>
            <a:pPr marL="342900" indent="-342900">
              <a:buFont typeface="Arial" panose="020B0604020202020204" pitchFamily="34" charset="0"/>
              <a:buChar char="•"/>
            </a:pPr>
            <a:r>
              <a:rPr lang="es-ES" sz="2400" dirty="0">
                <a:latin typeface="Avenir Next LT Pro Light" panose="020B0304020202020204" pitchFamily="34" charset="0"/>
                <a:cs typeface="Aharoni" panose="02010803020104030203" pitchFamily="2" charset="-79"/>
              </a:rPr>
              <a:t>Los puntajes del SAT oscilan entre 400 y 1600. 
Lectura/Escritura 
Matemática</a:t>
            </a:r>
            <a:endParaRPr lang="en-US" sz="2400" dirty="0">
              <a:latin typeface="Avenir Next LT Pro Light" panose="020B0304020202020204" pitchFamily="34" charset="0"/>
              <a:cs typeface="Aharoni" panose="02010803020104030203" pitchFamily="2" charset="-79"/>
            </a:endParaRPr>
          </a:p>
        </p:txBody>
      </p:sp>
      <p:sp>
        <p:nvSpPr>
          <p:cNvPr id="14" name="TextBox 13">
            <a:extLst>
              <a:ext uri="{FF2B5EF4-FFF2-40B4-BE49-F238E27FC236}">
                <a16:creationId xmlns:a16="http://schemas.microsoft.com/office/drawing/2014/main" id="{2FF0D5D3-05FF-CAC9-5DF2-99B5CAC97F18}"/>
              </a:ext>
            </a:extLst>
          </p:cNvPr>
          <p:cNvSpPr txBox="1"/>
          <p:nvPr/>
        </p:nvSpPr>
        <p:spPr>
          <a:xfrm>
            <a:off x="206007" y="2089766"/>
            <a:ext cx="3332895" cy="3679210"/>
          </a:xfrm>
          <a:prstGeom prst="roundRect">
            <a:avLst/>
          </a:prstGeom>
          <a:solidFill>
            <a:schemeClr val="bg2">
              <a:lumMod val="40000"/>
              <a:lumOff val="60000"/>
            </a:schemeClr>
          </a:solidFill>
        </p:spPr>
        <p:txBody>
          <a:bodyPr wrap="square" rtlCol="0">
            <a:spAutoFit/>
          </a:bodyPr>
          <a:lstStyle/>
          <a:p>
            <a:pPr algn="ctr"/>
            <a:r>
              <a:rPr lang="en-US" sz="4400" dirty="0">
                <a:latin typeface="Aharoni" panose="02010803020104030203" pitchFamily="2" charset="-79"/>
                <a:cs typeface="Aharoni" panose="02010803020104030203" pitchFamily="2" charset="-79"/>
              </a:rPr>
              <a:t>ACT</a:t>
            </a:r>
          </a:p>
          <a:p>
            <a:pPr marL="342900" indent="-342900">
              <a:buFont typeface="Arial" panose="020B0604020202020204" pitchFamily="34" charset="0"/>
              <a:buChar char="•"/>
            </a:pPr>
            <a:r>
              <a:rPr lang="es-ES" sz="2400" dirty="0">
                <a:latin typeface="Avenir Next LT Pro Light" panose="020B0304020202020204" pitchFamily="34" charset="0"/>
              </a:rPr>
              <a:t>Las puntuaciones de ACT van de 1 a 36. 
Inglés
Matemática 
Ciencia
Lectura</a:t>
            </a:r>
            <a:endParaRPr lang="en-US" sz="2400" dirty="0">
              <a:latin typeface="Avenir Next LT Pro Light" panose="020B0304020202020204" pitchFamily="34" charset="0"/>
            </a:endParaRPr>
          </a:p>
        </p:txBody>
      </p:sp>
      <p:sp>
        <p:nvSpPr>
          <p:cNvPr id="3" name="TextBox 2">
            <a:extLst>
              <a:ext uri="{FF2B5EF4-FFF2-40B4-BE49-F238E27FC236}">
                <a16:creationId xmlns:a16="http://schemas.microsoft.com/office/drawing/2014/main" id="{266A4D02-4233-F096-51EB-7971269EAC11}"/>
              </a:ext>
            </a:extLst>
          </p:cNvPr>
          <p:cNvSpPr txBox="1"/>
          <p:nvPr/>
        </p:nvSpPr>
        <p:spPr>
          <a:xfrm>
            <a:off x="7632130" y="2154238"/>
            <a:ext cx="3981693" cy="4449723"/>
          </a:xfrm>
          <a:prstGeom prst="roundRect">
            <a:avLst/>
          </a:prstGeom>
          <a:solidFill>
            <a:schemeClr val="bg2">
              <a:lumMod val="40000"/>
              <a:lumOff val="60000"/>
            </a:schemeClr>
          </a:solidFill>
        </p:spPr>
        <p:txBody>
          <a:bodyPr wrap="square" rtlCol="0">
            <a:spAutoFit/>
          </a:bodyPr>
          <a:lstStyle/>
          <a:p>
            <a:pPr algn="ctr"/>
            <a:r>
              <a:rPr lang="en-US" sz="4400" dirty="0">
                <a:latin typeface="Aharoni" panose="02010803020104030203" pitchFamily="2" charset="-79"/>
                <a:cs typeface="Aharoni" panose="02010803020104030203" pitchFamily="2" charset="-79"/>
              </a:rPr>
              <a:t>CLT</a:t>
            </a:r>
          </a:p>
          <a:p>
            <a:pPr marL="342900" indent="-342900">
              <a:buFont typeface="Arial" panose="020B0604020202020204" pitchFamily="34" charset="0"/>
              <a:buChar char="•"/>
            </a:pPr>
            <a:r>
              <a:rPr lang="es-ES" sz="2400" dirty="0">
                <a:latin typeface="Avenir Next LT Pro Light" panose="020B0304020202020204" pitchFamily="34" charset="0"/>
                <a:cs typeface="Aharoni" panose="02010803020104030203" pitchFamily="2" charset="-79"/>
              </a:rPr>
              <a:t>Solo válido para universidades públicas de FL
Razonamiento verbal
Razonamiento cuantitativo
Gramática y escritura
Se puede tomar en casa</a:t>
            </a:r>
            <a:endParaRPr lang="en-US" sz="2400" dirty="0">
              <a:latin typeface="Avenir Next LT Pro Light" panose="020B0304020202020204" pitchFamily="34" charset="0"/>
              <a:cs typeface="Aharoni" panose="02010803020104030203" pitchFamily="2" charset="-79"/>
            </a:endParaRPr>
          </a:p>
        </p:txBody>
      </p:sp>
    </p:spTree>
    <p:extLst>
      <p:ext uri="{BB962C8B-B14F-4D97-AF65-F5344CB8AC3E}">
        <p14:creationId xmlns:p14="http://schemas.microsoft.com/office/powerpoint/2010/main" val="422035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77336-E0A8-193E-F75B-15B64967E702}"/>
              </a:ext>
            </a:extLst>
          </p:cNvPr>
          <p:cNvSpPr txBox="1"/>
          <p:nvPr/>
        </p:nvSpPr>
        <p:spPr>
          <a:xfrm>
            <a:off x="5190100" y="1983725"/>
            <a:ext cx="4569641" cy="3984069"/>
          </a:xfrm>
          <a:prstGeom prst="roundRect">
            <a:avLst/>
          </a:prstGeom>
          <a:solidFill>
            <a:schemeClr val="bg2">
              <a:lumMod val="40000"/>
              <a:lumOff val="60000"/>
            </a:schemeClr>
          </a:solid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4400" dirty="0">
                <a:ln w="38100">
                  <a:solidFill>
                    <a:schemeClr val="accent1"/>
                  </a:solidFill>
                  <a:prstDash val="solid"/>
                </a:ln>
                <a:solidFill>
                  <a:schemeClr val="bg2">
                    <a:lumMod val="20000"/>
                    <a:lumOff val="80000"/>
                  </a:schemeClr>
                </a:solidFill>
                <a:latin typeface="Jumble" panose="02000503000000020004" pitchFamily="2" charset="0"/>
              </a:rPr>
              <a:t>PRÓXIMAS FECHAS DE EXÁMENES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85483" y="6035543"/>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4" name="TextBox 13">
            <a:extLst>
              <a:ext uri="{FF2B5EF4-FFF2-40B4-BE49-F238E27FC236}">
                <a16:creationId xmlns:a16="http://schemas.microsoft.com/office/drawing/2014/main" id="{2FF0D5D3-05FF-CAC9-5DF2-99B5CAC97F18}"/>
              </a:ext>
            </a:extLst>
          </p:cNvPr>
          <p:cNvSpPr txBox="1"/>
          <p:nvPr/>
        </p:nvSpPr>
        <p:spPr>
          <a:xfrm>
            <a:off x="344341" y="2337276"/>
            <a:ext cx="4569641" cy="2758202"/>
          </a:xfrm>
          <a:prstGeom prst="roundRect">
            <a:avLst/>
          </a:prstGeom>
          <a:solidFill>
            <a:schemeClr val="bg2">
              <a:lumMod val="40000"/>
              <a:lumOff val="60000"/>
            </a:schemeClr>
          </a:solidFill>
        </p:spPr>
        <p:txBody>
          <a:bodyPr wrap="square" rtlCol="0">
            <a:spAutoFit/>
          </a:bodyPr>
          <a:lstStyle/>
          <a:p>
            <a:pPr algn="ctr"/>
            <a:r>
              <a:rPr lang="en-US" sz="2400" b="1" dirty="0">
                <a:solidFill>
                  <a:srgbClr val="C00000"/>
                </a:solidFill>
                <a:latin typeface="Aptos" panose="020B0004020202020204" pitchFamily="34" charset="0"/>
                <a:cs typeface="Aharoni" panose="02010803020104030203" pitchFamily="2" charset="-79"/>
              </a:rPr>
              <a:t>REGÍSTRESE EN MYACT.ORG</a:t>
            </a: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DFFEE0D1-E417-DF5F-37D8-DF9711AAD9CC}"/>
              </a:ext>
            </a:extLst>
          </p:cNvPr>
          <p:cNvSpPr txBox="1"/>
          <p:nvPr/>
        </p:nvSpPr>
        <p:spPr>
          <a:xfrm>
            <a:off x="5190100" y="1979731"/>
            <a:ext cx="4569641" cy="3575447"/>
          </a:xfrm>
          <a:prstGeom prst="roundRect">
            <a:avLst/>
          </a:prstGeom>
          <a:solidFill>
            <a:schemeClr val="bg2">
              <a:lumMod val="40000"/>
              <a:lumOff val="60000"/>
            </a:schemeClr>
          </a:solidFill>
        </p:spPr>
        <p:txBody>
          <a:bodyPr wrap="square" rtlCol="0">
            <a:spAutoFit/>
          </a:bodyPr>
          <a:lstStyle/>
          <a:p>
            <a:pPr algn="ctr"/>
            <a:r>
              <a:rPr lang="en-US" b="1" dirty="0">
                <a:solidFill>
                  <a:srgbClr val="C00000"/>
                </a:solidFill>
                <a:latin typeface="Aptos" panose="020B0004020202020204" pitchFamily="34" charset="0"/>
                <a:cs typeface="Aharoni" panose="02010803020104030203" pitchFamily="2" charset="-79"/>
              </a:rPr>
              <a:t>REGÍSTRESE EN SAT.SUITE.COLLEGEBOARD.ORG</a:t>
            </a: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p:txBody>
      </p:sp>
      <p:sp>
        <p:nvSpPr>
          <p:cNvPr id="17" name="TextBox 16">
            <a:extLst>
              <a:ext uri="{FF2B5EF4-FFF2-40B4-BE49-F238E27FC236}">
                <a16:creationId xmlns:a16="http://schemas.microsoft.com/office/drawing/2014/main" id="{60CEB936-F22C-5C88-E77B-2322B248FCF5}"/>
              </a:ext>
            </a:extLst>
          </p:cNvPr>
          <p:cNvSpPr txBox="1"/>
          <p:nvPr/>
        </p:nvSpPr>
        <p:spPr>
          <a:xfrm>
            <a:off x="2032859" y="1564635"/>
            <a:ext cx="1192604" cy="769441"/>
          </a:xfrm>
          <a:prstGeom prst="rect">
            <a:avLst/>
          </a:prstGeom>
          <a:no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p:txBody>
      </p:sp>
      <p:sp>
        <p:nvSpPr>
          <p:cNvPr id="23" name="TextBox 22">
            <a:extLst>
              <a:ext uri="{FF2B5EF4-FFF2-40B4-BE49-F238E27FC236}">
                <a16:creationId xmlns:a16="http://schemas.microsoft.com/office/drawing/2014/main" id="{80BDCCEA-B6FA-4F88-EF8A-3EAFCBE0BC23}"/>
              </a:ext>
            </a:extLst>
          </p:cNvPr>
          <p:cNvSpPr txBox="1"/>
          <p:nvPr/>
        </p:nvSpPr>
        <p:spPr>
          <a:xfrm>
            <a:off x="6878618" y="1269112"/>
            <a:ext cx="11926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Aptos" panose="020B0004020202020204" pitchFamily="34" charset="0"/>
                <a:cs typeface="Aharoni" panose="02010803020104030203" pitchFamily="2" charset="-79"/>
              </a:rPr>
              <a:t>SAT</a:t>
            </a:r>
            <a:endParaRPr kumimoji="0" lang="en-US" sz="4400" b="1" i="0" u="none" strike="noStrike" kern="1200" cap="none" spc="0" normalizeH="0" baseline="0" noProof="0" dirty="0">
              <a:ln>
                <a:noFill/>
              </a:ln>
              <a:solidFill>
                <a:srgbClr val="000000"/>
              </a:solidFill>
              <a:effectLst/>
              <a:uLnTx/>
              <a:uFillTx/>
              <a:latin typeface="Aptos" panose="020B0004020202020204" pitchFamily="34" charset="0"/>
              <a:cs typeface="Aharoni" panose="02010803020104030203" pitchFamily="2" charset="-79"/>
            </a:endParaRPr>
          </a:p>
        </p:txBody>
      </p:sp>
      <p:graphicFrame>
        <p:nvGraphicFramePr>
          <p:cNvPr id="7" name="Table 8">
            <a:extLst>
              <a:ext uri="{FF2B5EF4-FFF2-40B4-BE49-F238E27FC236}">
                <a16:creationId xmlns:a16="http://schemas.microsoft.com/office/drawing/2014/main" id="{0B9FF706-5F9A-97C5-1CD6-709C293706DD}"/>
              </a:ext>
            </a:extLst>
          </p:cNvPr>
          <p:cNvGraphicFramePr>
            <a:graphicFrameLocks noGrp="1"/>
          </p:cNvGraphicFramePr>
          <p:nvPr>
            <p:extLst>
              <p:ext uri="{D42A27DB-BD31-4B8C-83A1-F6EECF244321}">
                <p14:modId xmlns:p14="http://schemas.microsoft.com/office/powerpoint/2010/main" val="3834363945"/>
              </p:ext>
            </p:extLst>
          </p:nvPr>
        </p:nvGraphicFramePr>
        <p:xfrm>
          <a:off x="710127" y="3100317"/>
          <a:ext cx="3906816" cy="196424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120499">
                <a:tc>
                  <a:txBody>
                    <a:bodyPr/>
                    <a:lstStyle/>
                    <a:p>
                      <a:pPr algn="ctr"/>
                      <a:r>
                        <a:rPr lang="en-US" sz="1400">
                          <a:solidFill>
                            <a:schemeClr val="tx1"/>
                          </a:solidFill>
                          <a:latin typeface="Aptos" panose="020B0004020202020204" pitchFamily="34" charset="0"/>
                          <a:cs typeface="Aharoni" panose="02010803020104030203" pitchFamily="2" charset="-79"/>
                        </a:rPr>
                        <a:t>FECHA DE EXAMEN</a:t>
                      </a:r>
                      <a:endParaRPr lang="en-US" sz="1400" dirty="0">
                        <a:solidFill>
                          <a:schemeClr val="tx1"/>
                        </a:solidFill>
                        <a:latin typeface="Aptos" panose="020B0004020202020204" pitchFamily="34" charset="0"/>
                        <a:cs typeface="Aharoni" panose="02010803020104030203" pitchFamily="2" charset="-79"/>
                      </a:endParaRP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algn="ctr"/>
                      <a:r>
                        <a:rPr lang="en-US" sz="1400" dirty="0">
                          <a:solidFill>
                            <a:schemeClr val="tx1"/>
                          </a:solidFill>
                          <a:latin typeface="Aptos" panose="020B0004020202020204" pitchFamily="34" charset="0"/>
                          <a:cs typeface="Aharoni" panose="02010803020104030203" pitchFamily="2" charset="-79"/>
                        </a:rPr>
                        <a:t>FECHA LÍMITE DE INSCRIPCIÓN</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a:latin typeface="Aptos" panose="020B0004020202020204" pitchFamily="34" charset="0"/>
                        </a:rPr>
                        <a:t>September 14</a:t>
                      </a:r>
                      <a:r>
                        <a:rPr lang="en-US" sz="1600" baseline="30000">
                          <a:latin typeface="Aptos" panose="020B0004020202020204" pitchFamily="34" charset="0"/>
                        </a:rPr>
                        <a:t>th</a:t>
                      </a:r>
                      <a:r>
                        <a:rPr lang="en-US" sz="1600">
                          <a:latin typeface="Aptos" panose="020B0004020202020204" pitchFamily="34" charset="0"/>
                        </a:rPr>
                        <a:t> </a:t>
                      </a:r>
                      <a:endParaRPr lang="en-US" sz="1600" dirty="0">
                        <a:latin typeface="Aptos" panose="020B0004020202020204" pitchFamily="34" charset="0"/>
                      </a:endParaRP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a:latin typeface="Aptos" panose="020B0004020202020204" pitchFamily="34" charset="0"/>
                        </a:rPr>
                        <a:t>August 9</a:t>
                      </a:r>
                      <a:r>
                        <a:rPr lang="en-US" sz="1600" baseline="30000">
                          <a:latin typeface="Aptos" panose="020B0004020202020204" pitchFamily="34" charset="0"/>
                        </a:rPr>
                        <a:t>th</a:t>
                      </a:r>
                      <a:r>
                        <a:rPr lang="en-US" sz="1600">
                          <a:latin typeface="Aptos" panose="020B0004020202020204" pitchFamily="34" charset="0"/>
                        </a:rPr>
                        <a:t> / 25</a:t>
                      </a:r>
                      <a:r>
                        <a:rPr lang="en-US" sz="1600" baseline="30000">
                          <a:latin typeface="Aptos" panose="020B0004020202020204" pitchFamily="34" charset="0"/>
                        </a:rPr>
                        <a:t>th</a:t>
                      </a:r>
                      <a:r>
                        <a:rPr lang="en-US" sz="1600">
                          <a:latin typeface="Aptos" panose="020B0004020202020204" pitchFamily="34" charset="0"/>
                        </a:rPr>
                        <a:t> </a:t>
                      </a:r>
                      <a:endParaRPr lang="en-US" sz="1600" dirty="0">
                        <a:latin typeface="Aptos" panose="020B0004020202020204" pitchFamily="34" charset="0"/>
                      </a:endParaRP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a:solidFill>
                            <a:srgbClr val="0070C0"/>
                          </a:solidFill>
                          <a:latin typeface="Aptos" panose="020B0004020202020204" pitchFamily="34" charset="0"/>
                        </a:rPr>
                        <a:t>October 26</a:t>
                      </a:r>
                      <a:r>
                        <a:rPr lang="en-US" sz="1600" b="1" baseline="30000">
                          <a:solidFill>
                            <a:srgbClr val="0070C0"/>
                          </a:solidFill>
                          <a:latin typeface="Aptos" panose="020B0004020202020204" pitchFamily="34" charset="0"/>
                        </a:rPr>
                        <a:t>th</a:t>
                      </a:r>
                      <a:r>
                        <a:rPr lang="en-US" sz="1600" b="1">
                          <a:solidFill>
                            <a:srgbClr val="0070C0"/>
                          </a:solidFill>
                          <a:latin typeface="Aptos" panose="020B0004020202020204" pitchFamily="34" charset="0"/>
                        </a:rPr>
                        <a:t> </a:t>
                      </a:r>
                      <a:endParaRPr lang="en-US" sz="1600" b="1" dirty="0">
                        <a:solidFill>
                          <a:srgbClr val="0070C0"/>
                        </a:solidFill>
                        <a:latin typeface="Aptos" panose="020B0004020202020204" pitchFamily="34" charset="0"/>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a:solidFill>
                            <a:srgbClr val="0070C0"/>
                          </a:solidFill>
                          <a:latin typeface="Aptos" panose="020B0004020202020204" pitchFamily="34" charset="0"/>
                        </a:rPr>
                        <a:t>September 20</a:t>
                      </a:r>
                      <a:r>
                        <a:rPr lang="en-US" sz="1600" b="1" baseline="30000">
                          <a:solidFill>
                            <a:srgbClr val="0070C0"/>
                          </a:solidFill>
                          <a:latin typeface="Aptos" panose="020B0004020202020204" pitchFamily="34" charset="0"/>
                        </a:rPr>
                        <a:t>th</a:t>
                      </a:r>
                      <a:r>
                        <a:rPr lang="en-US" sz="1600" b="1">
                          <a:solidFill>
                            <a:srgbClr val="0070C0"/>
                          </a:solidFill>
                          <a:latin typeface="Aptos" panose="020B0004020202020204" pitchFamily="34" charset="0"/>
                        </a:rPr>
                        <a:t> /7</a:t>
                      </a:r>
                      <a:r>
                        <a:rPr lang="en-US" sz="1600" b="1" baseline="30000">
                          <a:solidFill>
                            <a:srgbClr val="0070C0"/>
                          </a:solidFill>
                          <a:latin typeface="Aptos" panose="020B0004020202020204" pitchFamily="34" charset="0"/>
                        </a:rPr>
                        <a:t>th</a:t>
                      </a:r>
                      <a:r>
                        <a:rPr lang="en-US" sz="1600" b="1">
                          <a:solidFill>
                            <a:srgbClr val="0070C0"/>
                          </a:solidFill>
                          <a:latin typeface="Aptos" panose="020B0004020202020204" pitchFamily="34" charset="0"/>
                        </a:rPr>
                        <a:t> </a:t>
                      </a:r>
                      <a:endParaRPr lang="en-US" sz="1600" b="1" dirty="0">
                        <a:solidFill>
                          <a:srgbClr val="0070C0"/>
                        </a:solidFill>
                        <a:latin typeface="Aptos" panose="020B000402020202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a:latin typeface="Aptos" panose="020B0004020202020204" pitchFamily="34" charset="0"/>
                        </a:rPr>
                        <a:t>December 14</a:t>
                      </a:r>
                      <a:r>
                        <a:rPr lang="en-US" sz="1600" baseline="30000">
                          <a:latin typeface="Aptos" panose="020B0004020202020204" pitchFamily="34" charset="0"/>
                        </a:rPr>
                        <a:t>th</a:t>
                      </a:r>
                      <a:r>
                        <a:rPr lang="en-US" sz="1600">
                          <a:latin typeface="Aptos" panose="020B0004020202020204" pitchFamily="34" charset="0"/>
                        </a:rPr>
                        <a:t> </a:t>
                      </a:r>
                      <a:endParaRPr lang="en-US" sz="1600" dirty="0">
                        <a:latin typeface="Aptos" panose="020B0004020202020204" pitchFamily="34" charset="0"/>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8</a:t>
                      </a:r>
                      <a:r>
                        <a:rPr lang="en-US" sz="1600" baseline="30000" dirty="0">
                          <a:latin typeface="Aptos" panose="020B0004020202020204" pitchFamily="34" charset="0"/>
                        </a:rPr>
                        <a:t>th</a:t>
                      </a:r>
                      <a:r>
                        <a:rPr lang="en-US" sz="1600" dirty="0">
                          <a:latin typeface="Aptos" panose="020B0004020202020204" pitchFamily="34" charset="0"/>
                        </a:rPr>
                        <a:t> / 22</a:t>
                      </a:r>
                      <a:r>
                        <a:rPr lang="en-US" sz="1600" baseline="30000" dirty="0">
                          <a:latin typeface="Aptos" panose="020B0004020202020204" pitchFamily="34" charset="0"/>
                        </a:rPr>
                        <a:t>nd</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a:latin typeface="Aptos" panose="020B0004020202020204" pitchFamily="34" charset="0"/>
                        </a:rPr>
                        <a:t>February 8</a:t>
                      </a:r>
                      <a:r>
                        <a:rPr lang="en-US" baseline="30000">
                          <a:latin typeface="Aptos" panose="020B0004020202020204" pitchFamily="34" charset="0"/>
                        </a:rPr>
                        <a:t>th</a:t>
                      </a:r>
                      <a:r>
                        <a:rPr lang="en-US">
                          <a:latin typeface="Aptos" panose="020B0004020202020204" pitchFamily="34" charset="0"/>
                        </a:rPr>
                        <a:t> </a:t>
                      </a:r>
                      <a:endParaRPr lang="en-US" dirty="0">
                        <a:latin typeface="Aptos" panose="020B0004020202020204" pitchFamily="34" charset="0"/>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January 3</a:t>
                      </a:r>
                      <a:r>
                        <a:rPr lang="en-US" baseline="30000" dirty="0">
                          <a:latin typeface="Aptos" panose="020B0004020202020204" pitchFamily="34" charset="0"/>
                        </a:rPr>
                        <a:t>rd</a:t>
                      </a:r>
                      <a:r>
                        <a:rPr lang="en-US" dirty="0">
                          <a:latin typeface="Aptos" panose="020B0004020202020204" pitchFamily="34" charset="0"/>
                        </a:rPr>
                        <a:t> / 20</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bl>
          </a:graphicData>
        </a:graphic>
      </p:graphicFrame>
      <p:graphicFrame>
        <p:nvGraphicFramePr>
          <p:cNvPr id="8" name="Table 8">
            <a:extLst>
              <a:ext uri="{FF2B5EF4-FFF2-40B4-BE49-F238E27FC236}">
                <a16:creationId xmlns:a16="http://schemas.microsoft.com/office/drawing/2014/main" id="{821ABCA6-EA9B-D735-8F08-385C44A94CF7}"/>
              </a:ext>
            </a:extLst>
          </p:cNvPr>
          <p:cNvGraphicFramePr>
            <a:graphicFrameLocks noGrp="1"/>
          </p:cNvGraphicFramePr>
          <p:nvPr>
            <p:extLst>
              <p:ext uri="{D42A27DB-BD31-4B8C-83A1-F6EECF244321}">
                <p14:modId xmlns:p14="http://schemas.microsoft.com/office/powerpoint/2010/main" val="1662120330"/>
              </p:ext>
            </p:extLst>
          </p:nvPr>
        </p:nvGraphicFramePr>
        <p:xfrm>
          <a:off x="5621649" y="2781951"/>
          <a:ext cx="3906816" cy="3055872"/>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dirty="0">
                          <a:solidFill>
                            <a:schemeClr val="tx1"/>
                          </a:solidFill>
                          <a:latin typeface="Aptos" panose="020B0004020202020204" pitchFamily="34" charset="0"/>
                          <a:cs typeface="Aharoni" panose="02010803020104030203" pitchFamily="2" charset="-79"/>
                        </a:rPr>
                        <a:t>FECHA DE EXAMEN</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algn="ctr"/>
                      <a:r>
                        <a:rPr lang="en-US" sz="1400" dirty="0">
                          <a:solidFill>
                            <a:schemeClr val="tx1"/>
                          </a:solidFill>
                          <a:latin typeface="Aptos" panose="020B0004020202020204" pitchFamily="34" charset="0"/>
                          <a:cs typeface="Aharoni" panose="02010803020104030203" pitchFamily="2" charset="-79"/>
                        </a:rPr>
                        <a:t>FECHA LÍMITE DE INSCRIPCIÓN</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August 24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13</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dirty="0">
                          <a:solidFill>
                            <a:srgbClr val="0070C0"/>
                          </a:solidFill>
                          <a:latin typeface="Aptos" panose="020B0004020202020204" pitchFamily="34" charset="0"/>
                        </a:rPr>
                        <a:t>October 5</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rgbClr val="0070C0"/>
                          </a:solidFill>
                          <a:latin typeface="Aptos" panose="020B0004020202020204" pitchFamily="34" charset="0"/>
                        </a:rPr>
                        <a:t>September 20</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 24</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b="1" dirty="0">
                          <a:solidFill>
                            <a:schemeClr val="accent1">
                              <a:lumMod val="75000"/>
                            </a:schemeClr>
                          </a:solidFill>
                          <a:latin typeface="Aptos" panose="020B0004020202020204" pitchFamily="34" charset="0"/>
                        </a:rPr>
                        <a:t>November 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chemeClr val="accent1">
                              <a:lumMod val="75000"/>
                            </a:schemeClr>
                          </a:solidFill>
                          <a:latin typeface="Aptos" panose="020B0004020202020204" pitchFamily="34" charset="0"/>
                        </a:rPr>
                        <a:t>October 18</a:t>
                      </a:r>
                      <a:r>
                        <a:rPr lang="en-US" sz="1600" b="1" baseline="30000" dirty="0">
                          <a:solidFill>
                            <a:schemeClr val="accent1">
                              <a:lumMod val="75000"/>
                            </a:schemeClr>
                          </a:solidFill>
                          <a:latin typeface="Aptos" panose="020B0004020202020204" pitchFamily="34" charset="0"/>
                        </a:rPr>
                        <a:t>th</a:t>
                      </a:r>
                      <a:r>
                        <a:rPr lang="en-US" sz="1600" b="1" dirty="0">
                          <a:solidFill>
                            <a:schemeClr val="accent1">
                              <a:lumMod val="75000"/>
                            </a:schemeClr>
                          </a:solidFill>
                          <a:latin typeface="Aptos" panose="020B0004020202020204" pitchFamily="34" charset="0"/>
                        </a:rPr>
                        <a:t> /22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5038221"/>
                  </a:ext>
                </a:extLst>
              </a:tr>
              <a:tr h="360108">
                <a:tc>
                  <a:txBody>
                    <a:bodyPr/>
                    <a:lstStyle/>
                    <a:p>
                      <a:pPr algn="ctr"/>
                      <a:r>
                        <a:rPr lang="en-US" sz="1600" dirty="0">
                          <a:latin typeface="Aptos" panose="020B0004020202020204" pitchFamily="34" charset="0"/>
                        </a:rPr>
                        <a:t>December 7</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22</a:t>
                      </a:r>
                      <a:r>
                        <a:rPr lang="en-US" sz="1600" baseline="30000" dirty="0">
                          <a:latin typeface="Aptos" panose="020B0004020202020204" pitchFamily="34" charset="0"/>
                        </a:rPr>
                        <a:t>nd</a:t>
                      </a:r>
                      <a:r>
                        <a:rPr lang="en-US" sz="1600" dirty="0">
                          <a:latin typeface="Aptos" panose="020B0004020202020204" pitchFamily="34" charset="0"/>
                        </a:rPr>
                        <a:t> /26</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March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February 21</a:t>
                      </a:r>
                      <a:r>
                        <a:rPr lang="en-US" baseline="30000" dirty="0">
                          <a:latin typeface="Aptos" panose="020B0004020202020204" pitchFamily="34" charset="0"/>
                        </a:rPr>
                        <a:t>st</a:t>
                      </a:r>
                      <a:r>
                        <a:rPr lang="en-US" dirty="0">
                          <a:latin typeface="Aptos" panose="020B0004020202020204" pitchFamily="34" charset="0"/>
                        </a:rPr>
                        <a:t> / 25</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dirty="0">
                          <a:latin typeface="Aptos" panose="020B0004020202020204" pitchFamily="34" charset="0"/>
                        </a:rPr>
                        <a:t>May 3</a:t>
                      </a:r>
                      <a:r>
                        <a:rPr lang="en-US" baseline="30000" dirty="0">
                          <a:latin typeface="Aptos" panose="020B0004020202020204" pitchFamily="34" charset="0"/>
                        </a:rPr>
                        <a:t>rd</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April 18</a:t>
                      </a:r>
                      <a:r>
                        <a:rPr lang="en-US" baseline="30000" dirty="0">
                          <a:latin typeface="Aptos" panose="020B0004020202020204" pitchFamily="34" charset="0"/>
                        </a:rPr>
                        <a:t>th</a:t>
                      </a:r>
                      <a:r>
                        <a:rPr lang="en-US" dirty="0">
                          <a:latin typeface="Aptos" panose="020B0004020202020204" pitchFamily="34" charset="0"/>
                        </a:rPr>
                        <a:t> / 22</a:t>
                      </a:r>
                      <a:r>
                        <a:rPr lang="en-US" baseline="30000" dirty="0">
                          <a:latin typeface="Aptos" panose="020B0004020202020204" pitchFamily="34" charset="0"/>
                        </a:rPr>
                        <a:t>nd</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04817035"/>
                  </a:ext>
                </a:extLst>
              </a:tr>
              <a:tr h="360108">
                <a:tc>
                  <a:txBody>
                    <a:bodyPr/>
                    <a:lstStyle/>
                    <a:p>
                      <a:pPr algn="ctr"/>
                      <a:r>
                        <a:rPr lang="en-US" dirty="0">
                          <a:latin typeface="Aptos" panose="020B0004020202020204" pitchFamily="34" charset="0"/>
                        </a:rPr>
                        <a:t>June 7</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dirty="0">
                          <a:latin typeface="Aptos" panose="020B0004020202020204" pitchFamily="34" charset="0"/>
                        </a:rPr>
                        <a:t>May 22</a:t>
                      </a:r>
                      <a:r>
                        <a:rPr lang="en-US" baseline="30000" dirty="0">
                          <a:latin typeface="Aptos" panose="020B0004020202020204" pitchFamily="34" charset="0"/>
                        </a:rPr>
                        <a:t>nd</a:t>
                      </a:r>
                      <a:r>
                        <a:rPr lang="en-US" dirty="0">
                          <a:latin typeface="Aptos" panose="020B0004020202020204" pitchFamily="34" charset="0"/>
                        </a:rPr>
                        <a:t> / 27</a:t>
                      </a:r>
                      <a:r>
                        <a:rPr lang="en-US" baseline="30000" dirty="0">
                          <a:latin typeface="Aptos" panose="020B0004020202020204" pitchFamily="34" charset="0"/>
                        </a:rPr>
                        <a:t>th</a:t>
                      </a:r>
                      <a:endParaRPr lang="en-US" dirty="0">
                        <a:latin typeface="Aptos" panose="020B000402020202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sp>
        <p:nvSpPr>
          <p:cNvPr id="11" name="TextBox 10">
            <a:extLst>
              <a:ext uri="{FF2B5EF4-FFF2-40B4-BE49-F238E27FC236}">
                <a16:creationId xmlns:a16="http://schemas.microsoft.com/office/drawing/2014/main" id="{E5AD7FF5-7EA6-E731-4C18-0186AC668A5E}"/>
              </a:ext>
            </a:extLst>
          </p:cNvPr>
          <p:cNvSpPr txBox="1"/>
          <p:nvPr/>
        </p:nvSpPr>
        <p:spPr>
          <a:xfrm>
            <a:off x="335685" y="5823754"/>
            <a:ext cx="6608618" cy="646331"/>
          </a:xfrm>
          <a:prstGeom prst="rect">
            <a:avLst/>
          </a:prstGeom>
          <a:noFill/>
        </p:spPr>
        <p:txBody>
          <a:bodyPr wrap="square">
            <a:spAutoFit/>
          </a:bodyPr>
          <a:lstStyle/>
          <a:p>
            <a:r>
              <a:rPr lang="es-ES" b="1" dirty="0">
                <a:solidFill>
                  <a:srgbClr val="0070C0"/>
                </a:solidFill>
                <a:latin typeface="Aptos" panose="020B0004020202020204" pitchFamily="34" charset="0"/>
                <a:cs typeface="Aharoni" panose="02010803020104030203" pitchFamily="2" charset="-79"/>
              </a:rPr>
              <a:t>*Azul: último examen para los plazos de UF
</a:t>
            </a:r>
            <a:r>
              <a:rPr lang="es-ES" b="1" dirty="0">
                <a:solidFill>
                  <a:srgbClr val="C00000"/>
                </a:solidFill>
                <a:latin typeface="Aptos" panose="020B0004020202020204" pitchFamily="34" charset="0"/>
                <a:cs typeface="Aharoni" panose="02010803020104030203" pitchFamily="2" charset="-79"/>
              </a:rPr>
              <a:t>*Rojo: último examen para los plazos de la FSU</a:t>
            </a:r>
            <a:endParaRPr lang="en-US" b="1" dirty="0">
              <a:solidFill>
                <a:srgbClr val="C00000"/>
              </a:solidFill>
            </a:endParaRPr>
          </a:p>
        </p:txBody>
      </p:sp>
    </p:spTree>
    <p:extLst>
      <p:ext uri="{BB962C8B-B14F-4D97-AF65-F5344CB8AC3E}">
        <p14:creationId xmlns:p14="http://schemas.microsoft.com/office/powerpoint/2010/main" val="71070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FEE WAIVERS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fontScale="92500" lnSpcReduction="20000"/>
          </a:bodyPr>
          <a:lstStyle/>
          <a:p>
            <a:r>
              <a:rPr lang="es-ES" b="1" dirty="0">
                <a:latin typeface="Aptos" panose="020B0004020202020204" pitchFamily="34" charset="0"/>
              </a:rPr>
              <a:t>Debes completar este formulario: </a:t>
            </a:r>
            <a:r>
              <a:rPr lang="es-ES" dirty="0">
                <a:latin typeface="Aptos" panose="020B0004020202020204" pitchFamily="34" charset="0"/>
              </a:rPr>
              <a:t>incomesurvey.dadeschools.net
Si califica para almuerzo gratis o a precio reducido, puede calificar para las exenciones de pruebas y tarifas de solicitud.
4 exenciones ACT (4 códigos diferentes)
2 exenciones SAT (1 código)
Exenciones ilimitadas de tarifas de solicitud de </a:t>
            </a:r>
            <a:r>
              <a:rPr lang="es-ES" dirty="0" err="1">
                <a:latin typeface="Aptos" panose="020B0004020202020204" pitchFamily="34" charset="0"/>
              </a:rPr>
              <a:t>Scoir</a:t>
            </a:r>
            <a:r>
              <a:rPr lang="es-ES" dirty="0">
                <a:latin typeface="Aptos" panose="020B0004020202020204" pitchFamily="34" charset="0"/>
              </a:rPr>
              <a:t>
</a:t>
            </a:r>
            <a:r>
              <a:rPr lang="es-ES" b="1" dirty="0">
                <a:latin typeface="Aptos" panose="020B0004020202020204" pitchFamily="34" charset="0"/>
              </a:rPr>
              <a:t>PARA SOLICITAR UNA EXENCIÓN DE LA TARIFA DE ACT/SAT: </a:t>
            </a:r>
            <a:r>
              <a:rPr lang="es-ES" dirty="0">
                <a:latin typeface="Aptos" panose="020B0004020202020204" pitchFamily="34" charset="0"/>
              </a:rPr>
              <a:t>visíteme en la sala 6111 o envíeme un correo electrónico a ssanz@dadeschools.net
Las exenciones de tarifas de </a:t>
            </a:r>
            <a:r>
              <a:rPr lang="es-ES" dirty="0" err="1">
                <a:latin typeface="Aptos" panose="020B0004020202020204" pitchFamily="34" charset="0"/>
              </a:rPr>
              <a:t>Scoir</a:t>
            </a:r>
            <a:r>
              <a:rPr lang="es-ES" dirty="0">
                <a:latin typeface="Aptos" panose="020B0004020202020204" pitchFamily="34" charset="0"/>
              </a:rPr>
              <a:t> se pueden solicitar en Mis Universidades- Documentos de Solicitud
Las exenciones de CLT deben ser solicitadas por el estudiante en su sitio web</a:t>
            </a:r>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1050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RECURSOS DE ENSAYO</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337802" cy="4600394"/>
          </a:xfrm>
        </p:spPr>
        <p:txBody>
          <a:bodyPr>
            <a:normAutofit fontScale="92500" lnSpcReduction="20000"/>
          </a:bodyPr>
          <a:lstStyle/>
          <a:p>
            <a:pPr marL="0" indent="0">
              <a:lnSpc>
                <a:spcPct val="120000"/>
              </a:lnSpc>
              <a:buNone/>
            </a:pPr>
            <a:r>
              <a:rPr lang="es-ES" sz="1800" dirty="0">
                <a:latin typeface="Avenir Next LT Pro Light" panose="020B0304020202020204" pitchFamily="34" charset="0"/>
              </a:rPr>
              <a:t>Puede crear una cuenta y luego tener acceso a los cursos bajo demanda o registrarse en una de las otras 2 opciones:</a:t>
            </a:r>
          </a:p>
          <a:p>
            <a:pPr marL="0" indent="0">
              <a:lnSpc>
                <a:spcPct val="120000"/>
              </a:lnSpc>
              <a:buNone/>
            </a:pPr>
            <a:r>
              <a:rPr lang="en-US" sz="1800" b="1" dirty="0">
                <a:effectLst/>
                <a:latin typeface="Aharoni" panose="02010803020104030203" pitchFamily="2" charset="-79"/>
                <a:cs typeface="Aharoni" panose="02010803020104030203" pitchFamily="2" charset="-79"/>
              </a:rPr>
              <a:t>ON DEMAND COURSES </a:t>
            </a:r>
            <a:r>
              <a:rPr lang="en-US" sz="1800" b="1" dirty="0">
                <a:latin typeface="Avenir Next LT Pro Light" panose="020B0304020202020204" pitchFamily="34" charset="0"/>
                <a:hlinkClick r:id="rId2" tooltip="https://nam10.safelinks.protection.outlook.com/?url=https%3a%2f%2fstudents.collegeessayguy.com%2fstudent-courses-od&amp;data=05%7c02%7cssanz%40dadeschools.net%7cfe6f388a64a84fbef4fd08dc656cdc1f%7c4578f68f86cd4af9b31793e3826ca0f5%7c0%7c0%7c638496765457242289%7cunknown%7ctwfpbgzsb3d8eyjwijoimc4wljawmdailcjqijoiv2lumziilcjbtii6ik1hawwilcjxvci6mn0%3d%7c0%7c%7c%7c&amp;sdata=vhmuatypvkvswtvwawiipjoinxbthb9dwzvlcfgouvy%3d&amp;reserved=0"/>
              </a:rPr>
              <a:t>https://students.collegeessayguy.com/student-courses-OD</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Write a Personal Statement</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Write the College Application + Supplemental Essays</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Write the UC Personal Insight Questions </a:t>
            </a:r>
            <a:endParaRPr lang="en-US" sz="1800" dirty="0">
              <a:latin typeface="Avenir Next LT Pro Light" panose="020B0304020202020204" pitchFamily="34" charset="0"/>
            </a:endParaRPr>
          </a:p>
          <a:p>
            <a:pPr marL="0" indent="0" rtl="0">
              <a:lnSpc>
                <a:spcPct val="120000"/>
              </a:lnSpc>
              <a:buNone/>
            </a:pPr>
            <a:r>
              <a:rPr lang="en-US" sz="1800" b="1" dirty="0">
                <a:effectLst/>
                <a:latin typeface="Aharoni" panose="02010803020104030203" pitchFamily="2" charset="-79"/>
                <a:cs typeface="Aharoni" panose="02010803020104030203" pitchFamily="2" charset="-79"/>
              </a:rPr>
              <a:t>LIVE BOOTCAMPS </a:t>
            </a:r>
            <a:r>
              <a:rPr lang="en-US" sz="1800" b="1" dirty="0">
                <a:latin typeface="Avenir Next LT Pro Light" panose="020B0304020202020204" pitchFamily="34" charset="0"/>
                <a:hlinkClick r:id="rId3" tooltip="https://www.collegeessayguy.com/sub-ceg-live-students"/>
              </a:rPr>
              <a:t>https://www.collegeessayguy.com/sub-ceg-live-students</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College App &amp; Supplemental Essays: Sunday, September 22nd from 5-7 pm ET</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Answer the UC Personal Insight Questions: Saturday October 5th -Sunday October 6th from 5-7pm ET</a:t>
            </a:r>
            <a:endParaRPr lang="en-US" sz="1800" dirty="0">
              <a:latin typeface="Avenir Next LT Pro Light" panose="020B0304020202020204" pitchFamily="34" charset="0"/>
            </a:endParaRPr>
          </a:p>
          <a:p>
            <a:pPr marL="0" indent="0" rtl="0">
              <a:lnSpc>
                <a:spcPct val="120000"/>
              </a:lnSpc>
              <a:buNone/>
            </a:pPr>
            <a:r>
              <a:rPr lang="en-US" sz="1800" b="1" dirty="0">
                <a:effectLst/>
                <a:latin typeface="Aharoni" panose="02010803020104030203" pitchFamily="2" charset="-79"/>
                <a:cs typeface="Aharoni" panose="02010803020104030203" pitchFamily="2" charset="-79"/>
              </a:rPr>
              <a:t>CHOOSE YOUR OWN ADVENTURE </a:t>
            </a:r>
            <a:r>
              <a:rPr lang="en-US" sz="1800" b="1" dirty="0">
                <a:latin typeface="Avenir Next LT Pro Light" panose="020B0304020202020204" pitchFamily="34" charset="0"/>
                <a:hlinkClick r:id="rId4" tooltip="https://www.collegeessayguy.com/?msopen=/member/plans/srhofjec1n"/>
              </a:rPr>
              <a:t>https://www.collegeessayguy.com?msopen=/member/plans/srhofjec1n</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Workbook to help you write your personal statement</a:t>
            </a:r>
            <a:endParaRPr lang="en-US" sz="1800"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7" name="TextBox 6">
            <a:extLst>
              <a:ext uri="{FF2B5EF4-FFF2-40B4-BE49-F238E27FC236}">
                <a16:creationId xmlns:a16="http://schemas.microsoft.com/office/drawing/2014/main" id="{D0BD86F6-0437-1CA7-7C03-514E300B4395}"/>
              </a:ext>
            </a:extLst>
          </p:cNvPr>
          <p:cNvSpPr txBox="1"/>
          <p:nvPr/>
        </p:nvSpPr>
        <p:spPr>
          <a:xfrm>
            <a:off x="549750" y="1175483"/>
            <a:ext cx="8638794" cy="954107"/>
          </a:xfrm>
          <a:prstGeom prst="rect">
            <a:avLst/>
          </a:prstGeom>
          <a:noFill/>
        </p:spPr>
        <p:txBody>
          <a:bodyPr wrap="square">
            <a:spAutoFit/>
          </a:bodyPr>
          <a:lstStyle/>
          <a:p>
            <a:r>
              <a:rPr lang="en-US" sz="2800" dirty="0">
                <a:latin typeface="Aharoni" panose="02010803020104030203" pitchFamily="2" charset="-79"/>
                <a:cs typeface="Aharoni" panose="02010803020104030203" pitchFamily="2" charset="-79"/>
              </a:rPr>
              <a:t>THE COLLEGE ESSAY GUY</a:t>
            </a:r>
            <a:r>
              <a:rPr lang="en-US" sz="2800" dirty="0">
                <a:effectLst/>
                <a:latin typeface="Aharoni" panose="02010803020104030203" pitchFamily="2" charset="-79"/>
                <a:cs typeface="Aharoni" panose="02010803020104030203" pitchFamily="2" charset="-79"/>
              </a:rPr>
              <a:t> </a:t>
            </a:r>
            <a:r>
              <a:rPr lang="es-ES" sz="2800" dirty="0">
                <a:latin typeface="Aharoni" panose="02010803020104030203" pitchFamily="2" charset="-79"/>
                <a:cs typeface="Aharoni" panose="02010803020104030203" pitchFamily="2" charset="-79"/>
              </a:rPr>
              <a:t>ES EL MEJOR RECURSO PARA ESCRIBIR LA DECLARACIÓN PERSONAL</a:t>
            </a:r>
            <a:endParaRPr lang="en-US" sz="2800"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9903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35077" y="410438"/>
            <a:ext cx="10339340" cy="1629776"/>
          </a:xfrm>
        </p:spPr>
        <p:txBody>
          <a:bodyPr>
            <a:noAutofit/>
          </a:bodyPr>
          <a:lstStyle/>
          <a:p>
            <a:r>
              <a:rPr lang="en-US" dirty="0">
                <a:ln w="38100">
                  <a:solidFill>
                    <a:schemeClr val="accent1"/>
                  </a:solidFill>
                  <a:prstDash val="solid"/>
                </a:ln>
                <a:solidFill>
                  <a:schemeClr val="bg2">
                    <a:lumMod val="20000"/>
                    <a:lumOff val="80000"/>
                  </a:schemeClr>
                </a:solidFill>
                <a:latin typeface="Jumble" panose="02000503000000020004" pitchFamily="2" charset="0"/>
              </a:rPr>
              <a:t>NUEVAS ASIGNACIONES DE CONSEJEROS</a:t>
            </a:r>
            <a:endParaRPr lang="en-US"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CC94C61E-1A6B-C407-8249-893021CD9B63}"/>
              </a:ext>
            </a:extLst>
          </p:cNvPr>
          <p:cNvGraphicFramePr>
            <a:graphicFrameLocks noGrp="1"/>
          </p:cNvGraphicFramePr>
          <p:nvPr>
            <p:extLst>
              <p:ext uri="{D42A27DB-BD31-4B8C-83A1-F6EECF244321}">
                <p14:modId xmlns:p14="http://schemas.microsoft.com/office/powerpoint/2010/main" val="391041399"/>
              </p:ext>
            </p:extLst>
          </p:nvPr>
        </p:nvGraphicFramePr>
        <p:xfrm>
          <a:off x="751769" y="1301078"/>
          <a:ext cx="7889271" cy="4959675"/>
        </p:xfrm>
        <a:graphic>
          <a:graphicData uri="http://schemas.openxmlformats.org/drawingml/2006/table">
            <a:tbl>
              <a:tblPr firstRow="1" firstCol="1" bandRow="1">
                <a:tableStyleId>{5940675A-B579-460E-94D1-54222C63F5DA}</a:tableStyleId>
              </a:tblPr>
              <a:tblGrid>
                <a:gridCol w="2285677">
                  <a:extLst>
                    <a:ext uri="{9D8B030D-6E8A-4147-A177-3AD203B41FA5}">
                      <a16:colId xmlns:a16="http://schemas.microsoft.com/office/drawing/2014/main" val="1909329349"/>
                    </a:ext>
                  </a:extLst>
                </a:gridCol>
                <a:gridCol w="2433140">
                  <a:extLst>
                    <a:ext uri="{9D8B030D-6E8A-4147-A177-3AD203B41FA5}">
                      <a16:colId xmlns:a16="http://schemas.microsoft.com/office/drawing/2014/main" val="713707965"/>
                    </a:ext>
                  </a:extLst>
                </a:gridCol>
                <a:gridCol w="3170454">
                  <a:extLst>
                    <a:ext uri="{9D8B030D-6E8A-4147-A177-3AD203B41FA5}">
                      <a16:colId xmlns:a16="http://schemas.microsoft.com/office/drawing/2014/main" val="1072510128"/>
                    </a:ext>
                  </a:extLst>
                </a:gridCol>
              </a:tblGrid>
              <a:tr h="302636">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COUNSELOR</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dirty="0">
                          <a:solidFill>
                            <a:schemeClr val="tx1"/>
                          </a:solidFill>
                          <a:effectLst/>
                          <a:latin typeface="Aptos" panose="020B0004020202020204" pitchFamily="34" charset="0"/>
                        </a:rPr>
                        <a:t>APELLIDOS</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dirty="0">
                          <a:solidFill>
                            <a:schemeClr val="tx1"/>
                          </a:solidFill>
                          <a:effectLst/>
                          <a:latin typeface="Aptos" panose="020B0004020202020204" pitchFamily="34" charset="0"/>
                        </a:rPr>
                        <a:t>EMAIL</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extLst>
                  <a:ext uri="{0D108BD9-81ED-4DB2-BD59-A6C34878D82A}">
                    <a16:rowId xmlns:a16="http://schemas.microsoft.com/office/drawing/2014/main" val="4004925123"/>
                  </a:ext>
                </a:extLst>
              </a:tr>
              <a:tr h="240030">
                <a:tc gridSpan="3">
                  <a:txBody>
                    <a:bodyPr/>
                    <a:lstStyle/>
                    <a:p>
                      <a:pPr marL="0" marR="0" algn="ctr">
                        <a:lnSpc>
                          <a:spcPct val="150000"/>
                        </a:lnSpc>
                        <a:spcBef>
                          <a:spcPts val="0"/>
                        </a:spcBef>
                        <a:spcAft>
                          <a:spcPts val="0"/>
                        </a:spcAft>
                      </a:pPr>
                      <a:r>
                        <a:rPr lang="en-US" sz="1600" b="1" kern="100" dirty="0" err="1">
                          <a:effectLst/>
                          <a:latin typeface="Aptos" panose="020B0004020202020204" pitchFamily="34" charset="0"/>
                        </a:rPr>
                        <a:t>Estudiantes</a:t>
                      </a:r>
                      <a:r>
                        <a:rPr lang="en-US" sz="1600" b="1" kern="100" dirty="0">
                          <a:effectLst/>
                          <a:latin typeface="Aptos" panose="020B0004020202020204" pitchFamily="34" charset="0"/>
                        </a:rPr>
                        <a:t> de la </a:t>
                      </a:r>
                      <a:r>
                        <a:rPr lang="en-US" sz="1600" b="1" kern="100" dirty="0" err="1">
                          <a:effectLst/>
                          <a:latin typeface="Aptos" panose="020B0004020202020204" pitchFamily="34" charset="0"/>
                        </a:rPr>
                        <a:t>Academias</a:t>
                      </a:r>
                      <a:r>
                        <a:rPr lang="en-US" sz="1600" b="1" kern="100" dirty="0">
                          <a:effectLst/>
                          <a:latin typeface="Aptos" panose="020B0004020202020204" pitchFamily="34" charset="0"/>
                        </a:rPr>
                        <a:t> (DEH, HSPSL, BMIT, VPA, CAFDM)</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05043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Mr. Sepulveda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A-D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ksepulveda@dadeschools.net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455793086"/>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Collado</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E- MARTINEZ, 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339573@dadeschools.net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357208400"/>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Pedroso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MARTINEZ, L- RI</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bpedroso@dadeschools.net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74290135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RJ-Z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831004294"/>
                  </a:ext>
                </a:extLst>
              </a:tr>
              <a:tr h="240030">
                <a:tc gridSpan="3">
                  <a:txBody>
                    <a:bodyPr/>
                    <a:lstStyle/>
                    <a:p>
                      <a:pPr marL="0" marR="0" algn="ctr">
                        <a:lnSpc>
                          <a:spcPct val="150000"/>
                        </a:lnSpc>
                        <a:spcBef>
                          <a:spcPts val="0"/>
                        </a:spcBef>
                        <a:spcAft>
                          <a:spcPts val="0"/>
                        </a:spcAft>
                      </a:pPr>
                      <a:r>
                        <a:rPr lang="en-US" sz="1600" b="1" kern="100" dirty="0" err="1">
                          <a:effectLst/>
                          <a:latin typeface="Aptos" panose="020B0004020202020204" pitchFamily="34" charset="0"/>
                        </a:rPr>
                        <a:t>Alumnos</a:t>
                      </a:r>
                      <a:r>
                        <a:rPr lang="en-US" sz="1600" b="1" kern="100" dirty="0">
                          <a:effectLst/>
                          <a:latin typeface="Aptos" panose="020B0004020202020204" pitchFamily="34" charset="0"/>
                        </a:rPr>
                        <a:t> del IB</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6166287"/>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139488837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854929602"/>
                  </a:ext>
                </a:extLst>
              </a:tr>
              <a:tr h="240030">
                <a:tc gridSpan="3">
                  <a:txBody>
                    <a:bodyPr/>
                    <a:lstStyle/>
                    <a:p>
                      <a:pPr marL="0" marR="0" algn="ctr">
                        <a:lnSpc>
                          <a:spcPct val="150000"/>
                        </a:lnSpc>
                        <a:spcBef>
                          <a:spcPts val="0"/>
                        </a:spcBef>
                        <a:spcAft>
                          <a:spcPts val="0"/>
                        </a:spcAft>
                      </a:pPr>
                      <a:r>
                        <a:rPr lang="en-US" sz="1600" b="1" kern="100" dirty="0" err="1">
                          <a:effectLst/>
                          <a:latin typeface="Aptos" panose="020B0004020202020204" pitchFamily="34" charset="0"/>
                        </a:rPr>
                        <a:t>Estudiantes</a:t>
                      </a:r>
                      <a:r>
                        <a:rPr lang="en-US" sz="1600" b="1" kern="100" dirty="0">
                          <a:effectLst/>
                          <a:latin typeface="Aptos" panose="020B0004020202020204" pitchFamily="34" charset="0"/>
                        </a:rPr>
                        <a:t> de AOF</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060501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A-GOM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551154973"/>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GON- 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40198956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O-Z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292713418"/>
                  </a:ext>
                </a:extLst>
              </a:tr>
              <a:tr h="240030">
                <a:tc gridSpan="3">
                  <a:txBody>
                    <a:bodyPr/>
                    <a:lstStyle/>
                    <a:p>
                      <a:pPr marL="0" marR="0" algn="ctr">
                        <a:lnSpc>
                          <a:spcPct val="150000"/>
                        </a:lnSpc>
                        <a:spcBef>
                          <a:spcPts val="0"/>
                        </a:spcBef>
                        <a:spcAft>
                          <a:spcPts val="0"/>
                        </a:spcAft>
                      </a:pPr>
                      <a:r>
                        <a:rPr lang="en-US" sz="1600" b="1" kern="100" dirty="0" err="1">
                          <a:effectLst/>
                          <a:latin typeface="Aptos" panose="020B0004020202020204" pitchFamily="34" charset="0"/>
                        </a:rPr>
                        <a:t>Información</a:t>
                      </a:r>
                      <a:r>
                        <a:rPr lang="en-US" sz="1600" b="1" kern="100" dirty="0">
                          <a:effectLst/>
                          <a:latin typeface="Aptos" panose="020B0004020202020204" pitchFamily="34" charset="0"/>
                        </a:rPr>
                        <a:t> de </a:t>
                      </a:r>
                      <a:r>
                        <a:rPr lang="en-US" sz="1600" b="1" kern="100" dirty="0" err="1">
                          <a:effectLst/>
                          <a:latin typeface="Aptos" panose="020B0004020202020204" pitchFamily="34" charset="0"/>
                        </a:rPr>
                        <a:t>Universidades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4098595"/>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Sanz</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ALL STUDENTS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ssanz@dadeschools.net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746668740"/>
                  </a:ext>
                </a:extLst>
              </a:tr>
            </a:tbl>
          </a:graphicData>
        </a:graphic>
      </p:graphicFrame>
    </p:spTree>
    <p:extLst>
      <p:ext uri="{BB962C8B-B14F-4D97-AF65-F5344CB8AC3E}">
        <p14:creationId xmlns:p14="http://schemas.microsoft.com/office/powerpoint/2010/main" val="297837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41198"/>
            <a:ext cx="10240010" cy="2485162"/>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SOLICITUD DE ADMISIÓN</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60637" y="2326640"/>
            <a:ext cx="9584581" cy="4263162"/>
          </a:xfrm>
          <a:prstGeom prst="roundRect">
            <a:avLst/>
          </a:prstGeom>
          <a:solidFill>
            <a:schemeClr val="bg2">
              <a:lumMod val="40000"/>
              <a:lumOff val="60000"/>
            </a:schemeClr>
          </a:solidFill>
        </p:spPr>
        <p:txBody>
          <a:bodyPr>
            <a:normAutofit fontScale="92500"/>
          </a:bodyPr>
          <a:lstStyle/>
          <a:p>
            <a:r>
              <a:rPr lang="es-ES" b="1" dirty="0">
                <a:latin typeface="Aptos" panose="020B0004020202020204" pitchFamily="34" charset="0"/>
                <a:cs typeface="Aharoni" panose="02010803020104030203" pitchFamily="2" charset="-79"/>
              </a:rPr>
              <a:t>APLICACIÓN: </a:t>
            </a:r>
            <a:r>
              <a:rPr lang="es-ES" dirty="0">
                <a:latin typeface="Aptos" panose="020B0004020202020204" pitchFamily="34" charset="0"/>
                <a:cs typeface="Aharoni" panose="02010803020104030203" pitchFamily="2" charset="-79"/>
              </a:rPr>
              <a:t>requerido en todas partes 
</a:t>
            </a:r>
            <a:r>
              <a:rPr lang="es-ES" b="1" dirty="0">
                <a:latin typeface="Aptos" panose="020B0004020202020204" pitchFamily="34" charset="0"/>
                <a:cs typeface="Aharoni" panose="02010803020104030203" pitchFamily="2" charset="-79"/>
              </a:rPr>
              <a:t>TRANSCRIPCIÓN O SSAR </a:t>
            </a:r>
            <a:r>
              <a:rPr lang="es-ES" dirty="0">
                <a:latin typeface="Aptos" panose="020B0004020202020204" pitchFamily="34" charset="0"/>
                <a:cs typeface="Aharoni" panose="02010803020104030203" pitchFamily="2" charset="-79"/>
              </a:rPr>
              <a:t>
</a:t>
            </a:r>
            <a:r>
              <a:rPr lang="es-ES" b="1" dirty="0">
                <a:latin typeface="Aptos" panose="020B0004020202020204" pitchFamily="34" charset="0"/>
                <a:cs typeface="Aharoni" panose="02010803020104030203" pitchFamily="2" charset="-79"/>
              </a:rPr>
              <a:t>TARIFA DE SOLICITUD: </a:t>
            </a:r>
            <a:r>
              <a:rPr lang="es-ES" dirty="0">
                <a:latin typeface="Aptos" panose="020B0004020202020204" pitchFamily="34" charset="0"/>
                <a:cs typeface="Aharoni" panose="02010803020104030203" pitchFamily="2" charset="-79"/>
              </a:rPr>
              <a:t>(se pueden usar exenciones de tarifas, consúlteme para más información).
</a:t>
            </a:r>
            <a:r>
              <a:rPr lang="es-ES" b="1" dirty="0">
                <a:latin typeface="Aptos" panose="020B0004020202020204" pitchFamily="34" charset="0"/>
                <a:cs typeface="Aharoni" panose="02010803020104030203" pitchFamily="2" charset="-79"/>
              </a:rPr>
              <a:t>PUNTAJES SAT/ACT: </a:t>
            </a:r>
            <a:r>
              <a:rPr lang="es-ES" dirty="0">
                <a:latin typeface="Aptos" panose="020B0004020202020204" pitchFamily="34" charset="0"/>
                <a:cs typeface="Aharoni" panose="02010803020104030203" pitchFamily="2" charset="-79"/>
              </a:rPr>
              <a:t>obligatorios u opcionales
</a:t>
            </a:r>
            <a:r>
              <a:rPr lang="es-ES" b="1" dirty="0">
                <a:latin typeface="Aptos" panose="020B0004020202020204" pitchFamily="34" charset="0"/>
                <a:cs typeface="Aharoni" panose="02010803020104030203" pitchFamily="2" charset="-79"/>
              </a:rPr>
              <a:t>CARTAS DE RECOMENDACIÓN: </a:t>
            </a:r>
            <a:r>
              <a:rPr lang="es-ES" dirty="0">
                <a:latin typeface="Aptos" panose="020B0004020202020204" pitchFamily="34" charset="0"/>
                <a:cs typeface="Aharoni" panose="02010803020104030203" pitchFamily="2" charset="-79"/>
              </a:rPr>
              <a:t>(si corresponde)
</a:t>
            </a:r>
            <a:r>
              <a:rPr lang="es-ES" b="1" dirty="0">
                <a:latin typeface="Aptos" panose="020B0004020202020204" pitchFamily="34" charset="0"/>
                <a:cs typeface="Aharoni" panose="02010803020104030203" pitchFamily="2" charset="-79"/>
              </a:rPr>
              <a:t>ENSAYO/DECLARACIÓN PERSONAL: </a:t>
            </a:r>
            <a:r>
              <a:rPr lang="es-ES" dirty="0">
                <a:latin typeface="Aptos" panose="020B0004020202020204" pitchFamily="34" charset="0"/>
                <a:cs typeface="Aharoni" panose="02010803020104030203" pitchFamily="2" charset="-79"/>
              </a:rPr>
              <a:t>(si corresponde... ¡Comparte tu voz!) 
</a:t>
            </a:r>
            <a:r>
              <a:rPr lang="es-ES" b="1" dirty="0">
                <a:latin typeface="Aptos" panose="020B0004020202020204" pitchFamily="34" charset="0"/>
                <a:cs typeface="Aharoni" panose="02010803020104030203" pitchFamily="2" charset="-79"/>
              </a:rPr>
              <a:t>COPIA DE OTRA DOCUMENTACIÓN REQUERIDA: </a:t>
            </a:r>
            <a:r>
              <a:rPr lang="es-ES" dirty="0">
                <a:latin typeface="Aptos" panose="020B0004020202020204" pitchFamily="34" charset="0"/>
                <a:cs typeface="Aharoni" panose="02010803020104030203" pitchFamily="2" charset="-79"/>
              </a:rPr>
              <a:t>(si corresponde)</a:t>
            </a:r>
            <a:endParaRPr lang="en-US" dirty="0">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16650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4838"/>
            <a:ext cx="10240010" cy="2485162"/>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TIPOS DE APLICACIONES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214880"/>
            <a:ext cx="9216086" cy="4411473"/>
          </a:xfrm>
        </p:spPr>
        <p:txBody>
          <a:bodyPr>
            <a:normAutofit fontScale="92500" lnSpcReduction="10000"/>
          </a:bodyPr>
          <a:lstStyle/>
          <a:p>
            <a:pPr marL="0" lvl="0" indent="0" defTabSz="685800">
              <a:spcBef>
                <a:spcPts val="750"/>
              </a:spcBef>
              <a:buNone/>
              <a:defRPr/>
            </a:pPr>
            <a:r>
              <a:rPr kumimoji="0" lang="en-US" sz="2400" b="1" i="0" strike="noStrike" kern="1200" cap="none" spc="0" normalizeH="0" baseline="0" noProof="0" dirty="0">
                <a:ln>
                  <a:noFill/>
                </a:ln>
                <a:solidFill>
                  <a:srgbClr val="C00000"/>
                </a:solidFill>
                <a:effectLst/>
                <a:uLnTx/>
                <a:uFillTx/>
                <a:latin typeface="Aharoni" panose="02010803020104030203" pitchFamily="2" charset="-79"/>
                <a:cs typeface="Aharoni" panose="02010803020104030203" pitchFamily="2" charset="-79"/>
              </a:rPr>
              <a:t>EARLY DECISION:</a:t>
            </a:r>
            <a:r>
              <a:rPr kumimoji="0" lang="en-US" sz="2400" b="0" i="0" strike="noStrike" kern="1200" cap="none" spc="0" normalizeH="0" baseline="0" noProof="0" dirty="0">
                <a:ln>
                  <a:noFill/>
                </a:ln>
                <a:solidFill>
                  <a:srgbClr val="C00000"/>
                </a:solidFill>
                <a:effectLst/>
                <a:uLnTx/>
                <a:uFillTx/>
                <a:latin typeface="Aharoni" panose="02010803020104030203" pitchFamily="2" charset="-79"/>
                <a:cs typeface="Aharoni" panose="02010803020104030203" pitchFamily="2" charset="-79"/>
              </a:rPr>
              <a:t> </a:t>
            </a:r>
            <a:r>
              <a:rPr lang="es-ES" b="1" dirty="0">
                <a:latin typeface="Aharoni" panose="02010803020104030203" pitchFamily="2" charset="-79"/>
                <a:cs typeface="Aharoni" panose="02010803020104030203" pitchFamily="2" charset="-79"/>
              </a:rPr>
              <a:t>vinculante, independientemente del estado de la ayuda </a:t>
            </a:r>
            <a:r>
              <a:rPr lang="es-ES" b="1" dirty="0" err="1">
                <a:latin typeface="Aharoni" panose="02010803020104030203" pitchFamily="2" charset="-79"/>
                <a:cs typeface="Aharoni" panose="02010803020104030203" pitchFamily="2" charset="-79"/>
              </a:rPr>
              <a:t>financiera.</a:t>
            </a:r>
            <a:r>
              <a:rPr lang="es-ES" dirty="0" err="1">
                <a:latin typeface="Avenir Next LT Pro Light" panose="020B0304020202020204" pitchFamily="34" charset="0"/>
              </a:rPr>
              <a:t>Solo</a:t>
            </a:r>
            <a:r>
              <a:rPr lang="es-ES" dirty="0">
                <a:latin typeface="Avenir Next LT Pro Light" panose="020B0304020202020204" pitchFamily="34" charset="0"/>
              </a:rPr>
              <a:t> puedes postular a una sola escuela de educación y debes firmar un contrato, junto con tus padres y yo. Por favor, traiga una copia de la Calculadora de Precio Neto.</a:t>
            </a:r>
          </a:p>
          <a:p>
            <a:pPr marL="0" lvl="0" indent="0" defTabSz="685800">
              <a:spcBef>
                <a:spcPts val="750"/>
              </a:spcBef>
              <a:buNone/>
              <a:defRPr/>
            </a:pPr>
            <a:r>
              <a:rPr kumimoji="0" lang="en-US" sz="2400" b="1" i="0" strike="noStrike" kern="1200" cap="none" spc="0" normalizeH="0" baseline="0" noProof="0" dirty="0">
                <a:ln>
                  <a:noFill/>
                </a:ln>
                <a:solidFill>
                  <a:srgbClr val="C00000"/>
                </a:solidFill>
                <a:effectLst/>
                <a:uLnTx/>
                <a:uFillTx/>
                <a:latin typeface="Aharoni" panose="02010803020104030203" pitchFamily="2" charset="-79"/>
                <a:cs typeface="Aharoni" panose="02010803020104030203" pitchFamily="2" charset="-79"/>
              </a:rPr>
              <a:t>EARLY ACTION: </a:t>
            </a:r>
            <a:r>
              <a:rPr lang="en-US" b="1" dirty="0">
                <a:latin typeface="Aharoni" panose="02010803020104030203" pitchFamily="2" charset="-79"/>
                <a:cs typeface="Aharoni" panose="02010803020104030203" pitchFamily="2" charset="-79"/>
              </a:rPr>
              <a:t>no </a:t>
            </a:r>
            <a:r>
              <a:rPr lang="en-US" b="1" dirty="0" err="1">
                <a:latin typeface="Aharoni" panose="02010803020104030203" pitchFamily="2" charset="-79"/>
                <a:cs typeface="Aharoni" panose="02010803020104030203" pitchFamily="2" charset="-79"/>
              </a:rPr>
              <a:t>vinculante</a:t>
            </a:r>
            <a:r>
              <a:rPr lang="en-US" b="1" dirty="0">
                <a:latin typeface="Aharoni" panose="02010803020104030203" pitchFamily="2" charset="-79"/>
                <a:cs typeface="Aharoni" panose="02010803020104030203" pitchFamily="2" charset="-79"/>
              </a:rPr>
              <a:t>. </a:t>
            </a:r>
            <a:r>
              <a:rPr lang="es-ES" dirty="0">
                <a:latin typeface="Avenir Next LT Pro Light" panose="020B0304020202020204" pitchFamily="34" charset="0"/>
              </a:rPr>
              <a:t>Los estudiantes pueden postularse a varias escuelas como EA. Solicite temprano (octubre-noviembre) y reciba la notificación en diciembre.</a:t>
            </a:r>
          </a:p>
          <a:p>
            <a:pPr marL="0" lvl="0" indent="0" defTabSz="685800">
              <a:spcBef>
                <a:spcPts val="750"/>
              </a:spcBef>
              <a:buNone/>
              <a:defRPr/>
            </a:pPr>
            <a:r>
              <a:rPr kumimoji="0" lang="en-US" sz="2400" b="1" i="0" strike="noStrike" kern="1200" cap="none" spc="0" normalizeH="0" baseline="0" noProof="0" dirty="0">
                <a:ln>
                  <a:noFill/>
                </a:ln>
                <a:solidFill>
                  <a:srgbClr val="C00000"/>
                </a:solidFill>
                <a:effectLst/>
                <a:uLnTx/>
                <a:uFillTx/>
                <a:latin typeface="Aharoni" panose="02010803020104030203" pitchFamily="2" charset="-79"/>
                <a:cs typeface="Aharoni" panose="02010803020104030203" pitchFamily="2" charset="-79"/>
              </a:rPr>
              <a:t>REGULAR DECISION:</a:t>
            </a:r>
            <a:r>
              <a:rPr kumimoji="0" lang="en-US" sz="2400" b="0" i="0" strike="noStrike" kern="1200" cap="none" spc="0" normalizeH="0" baseline="0" noProof="0" dirty="0">
                <a:ln>
                  <a:noFill/>
                </a:ln>
                <a:solidFill>
                  <a:srgbClr val="C00000"/>
                </a:solidFill>
                <a:effectLst/>
                <a:uLnTx/>
                <a:uFillTx/>
                <a:latin typeface="Aharoni" panose="02010803020104030203" pitchFamily="2" charset="-79"/>
                <a:cs typeface="Aharoni" panose="02010803020104030203" pitchFamily="2" charset="-79"/>
              </a:rPr>
              <a:t> </a:t>
            </a:r>
            <a:r>
              <a:rPr lang="es-ES" dirty="0">
                <a:latin typeface="Avenir Next LT Pro Light" panose="020B0304020202020204" pitchFamily="34" charset="0"/>
              </a:rPr>
              <a:t>Varía según el colegio o la universidad. la mayoría de los plazos son alrededor de enero y las decisiones se toman a mediados de marzo-abril</a:t>
            </a:r>
          </a:p>
          <a:p>
            <a:pPr marL="0" lvl="0" indent="0" defTabSz="685800">
              <a:spcBef>
                <a:spcPts val="750"/>
              </a:spcBef>
              <a:buNone/>
              <a:defRPr/>
            </a:pPr>
            <a:r>
              <a:rPr lang="en-US" dirty="0">
                <a:solidFill>
                  <a:srgbClr val="C00000"/>
                </a:solidFill>
                <a:latin typeface="Aharoni" panose="02010803020104030203" pitchFamily="2" charset="-79"/>
                <a:cs typeface="Aharoni" panose="02010803020104030203" pitchFamily="2" charset="-79"/>
              </a:rPr>
              <a:t>ROLLING ADMISSION:</a:t>
            </a:r>
            <a:r>
              <a:rPr lang="en-US" dirty="0">
                <a:solidFill>
                  <a:srgbClr val="C00000"/>
                </a:solidFill>
                <a:latin typeface="Avenir Next LT Pro Light" panose="020B0304020202020204" pitchFamily="34" charset="0"/>
                <a:cs typeface="Aharoni" panose="02010803020104030203" pitchFamily="2" charset="-79"/>
              </a:rPr>
              <a:t> </a:t>
            </a:r>
            <a:r>
              <a:rPr lang="es-ES" dirty="0">
                <a:latin typeface="Avenir Next LT Pro Light" panose="020B0304020202020204" pitchFamily="34" charset="0"/>
                <a:cs typeface="Aharoni" panose="02010803020104030203" pitchFamily="2" charset="-79"/>
              </a:rPr>
              <a:t>Acepta estudiantes a medida que llegan las solicitudes, y hasta que se agoten los cupos, ¡así que presente su solicitud con anticipación!</a:t>
            </a:r>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77623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38880"/>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LA CRONOLOGÍA</a:t>
            </a:r>
            <a:endParaRPr lang="en-US" sz="72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0" name="Group 29">
            <a:extLst>
              <a:ext uri="{FF2B5EF4-FFF2-40B4-BE49-F238E27FC236}">
                <a16:creationId xmlns:a16="http://schemas.microsoft.com/office/drawing/2014/main" id="{C5872729-295F-BBD8-A145-5A76F27CCC5C}"/>
              </a:ext>
            </a:extLst>
          </p:cNvPr>
          <p:cNvGrpSpPr/>
          <p:nvPr/>
        </p:nvGrpSpPr>
        <p:grpSpPr>
          <a:xfrm>
            <a:off x="0" y="3698392"/>
            <a:ext cx="10697024" cy="916381"/>
            <a:chOff x="458236" y="3553102"/>
            <a:chExt cx="9493632" cy="916381"/>
          </a:xfrm>
        </p:grpSpPr>
        <p:cxnSp>
          <p:nvCxnSpPr>
            <p:cNvPr id="9" name="Straight Arrow Connector 8">
              <a:extLst>
                <a:ext uri="{FF2B5EF4-FFF2-40B4-BE49-F238E27FC236}">
                  <a16:creationId xmlns:a16="http://schemas.microsoft.com/office/drawing/2014/main" id="{0BF90971-46C5-2DF0-12C4-E03072C097BA}"/>
                </a:ext>
              </a:extLst>
            </p:cNvPr>
            <p:cNvCxnSpPr>
              <a:cxnSpLocks/>
            </p:cNvCxnSpPr>
            <p:nvPr/>
          </p:nvCxnSpPr>
          <p:spPr>
            <a:xfrm>
              <a:off x="554911" y="3808520"/>
              <a:ext cx="9396957" cy="0"/>
            </a:xfrm>
            <a:prstGeom prst="straightConnector1">
              <a:avLst/>
            </a:prstGeom>
            <a:ln w="76200">
              <a:solidFill>
                <a:schemeClr val="accent2"/>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2CCB07F8-6574-E1F8-4FDC-4C080783421D}"/>
                </a:ext>
              </a:extLst>
            </p:cNvPr>
            <p:cNvCxnSpPr>
              <a:cxnSpLocks/>
            </p:cNvCxnSpPr>
            <p:nvPr/>
          </p:nvCxnSpPr>
          <p:spPr>
            <a:xfrm>
              <a:off x="1127465"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4E656E1-BA23-A4D2-C7DE-E06185842DF6}"/>
                </a:ext>
              </a:extLst>
            </p:cNvPr>
            <p:cNvSpPr txBox="1"/>
            <p:nvPr/>
          </p:nvSpPr>
          <p:spPr>
            <a:xfrm>
              <a:off x="458236" y="4100151"/>
              <a:ext cx="9493630" cy="369332"/>
            </a:xfrm>
            <a:prstGeom prst="rect">
              <a:avLst/>
            </a:prstGeom>
            <a:noFill/>
          </p:spPr>
          <p:txBody>
            <a:bodyPr wrap="square" rtlCol="0">
              <a:spAutoFit/>
            </a:bodyPr>
            <a:lstStyle/>
            <a:p>
              <a:pPr algn="ctr"/>
              <a:r>
                <a:rPr lang="es-ES" dirty="0">
                  <a:latin typeface="Aharoni" panose="02010803020104030203" pitchFamily="2" charset="-79"/>
                  <a:cs typeface="Aharoni" panose="02010803020104030203" pitchFamily="2" charset="-79"/>
                </a:rPr>
                <a:t>Agosto, Septiembre, Octubre, Noviembre, Diciembre, Enero, Febrero, Marzo, Abril, Mayo</a:t>
              </a:r>
              <a:endParaRPr lang="en-US" dirty="0">
                <a:latin typeface="Aharoni" panose="02010803020104030203" pitchFamily="2" charset="-79"/>
                <a:cs typeface="Aharoni" panose="02010803020104030203" pitchFamily="2" charset="-79"/>
              </a:endParaRPr>
            </a:p>
          </p:txBody>
        </p:sp>
        <p:cxnSp>
          <p:nvCxnSpPr>
            <p:cNvPr id="21" name="Straight Connector 20">
              <a:extLst>
                <a:ext uri="{FF2B5EF4-FFF2-40B4-BE49-F238E27FC236}">
                  <a16:creationId xmlns:a16="http://schemas.microsoft.com/office/drawing/2014/main" id="{3ABDA043-8256-1231-D8E6-5A7FC5D7F541}"/>
                </a:ext>
              </a:extLst>
            </p:cNvPr>
            <p:cNvCxnSpPr>
              <a:cxnSpLocks/>
            </p:cNvCxnSpPr>
            <p:nvPr/>
          </p:nvCxnSpPr>
          <p:spPr>
            <a:xfrm>
              <a:off x="22031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D7683E-D603-7A7E-C8C5-A3211976077F}"/>
                </a:ext>
              </a:extLst>
            </p:cNvPr>
            <p:cNvCxnSpPr>
              <a:cxnSpLocks/>
            </p:cNvCxnSpPr>
            <p:nvPr/>
          </p:nvCxnSpPr>
          <p:spPr>
            <a:xfrm>
              <a:off x="3072597"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54C0E8-FDB1-6C6C-1CA8-F86E6F31609F}"/>
                </a:ext>
              </a:extLst>
            </p:cNvPr>
            <p:cNvCxnSpPr>
              <a:cxnSpLocks/>
            </p:cNvCxnSpPr>
            <p:nvPr/>
          </p:nvCxnSpPr>
          <p:spPr>
            <a:xfrm>
              <a:off x="41930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772317-AB46-5571-F643-37F174130EA8}"/>
                </a:ext>
              </a:extLst>
            </p:cNvPr>
            <p:cNvCxnSpPr>
              <a:cxnSpLocks/>
            </p:cNvCxnSpPr>
            <p:nvPr/>
          </p:nvCxnSpPr>
          <p:spPr>
            <a:xfrm>
              <a:off x="6165386"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4516E4-C1C8-45B9-A219-02B57ADAB605}"/>
                </a:ext>
              </a:extLst>
            </p:cNvPr>
            <p:cNvCxnSpPr>
              <a:cxnSpLocks/>
            </p:cNvCxnSpPr>
            <p:nvPr/>
          </p:nvCxnSpPr>
          <p:spPr>
            <a:xfrm>
              <a:off x="6899430"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1A70519-4B61-D4BA-DE91-84B410FB3861}"/>
                </a:ext>
              </a:extLst>
            </p:cNvPr>
            <p:cNvCxnSpPr>
              <a:cxnSpLocks/>
            </p:cNvCxnSpPr>
            <p:nvPr/>
          </p:nvCxnSpPr>
          <p:spPr>
            <a:xfrm>
              <a:off x="7875974"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A22DD0-8357-7A0F-BCAB-C4603D39BC30}"/>
                </a:ext>
              </a:extLst>
            </p:cNvPr>
            <p:cNvCxnSpPr>
              <a:cxnSpLocks/>
            </p:cNvCxnSpPr>
            <p:nvPr/>
          </p:nvCxnSpPr>
          <p:spPr>
            <a:xfrm>
              <a:off x="86039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7BF4A8-B3FE-094A-37CF-9D39A3E30195}"/>
                </a:ext>
              </a:extLst>
            </p:cNvPr>
            <p:cNvCxnSpPr>
              <a:cxnSpLocks/>
            </p:cNvCxnSpPr>
            <p:nvPr/>
          </p:nvCxnSpPr>
          <p:spPr>
            <a:xfrm>
              <a:off x="9296401"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5FD89F36-8CE7-A728-A0CD-C398C7942A4E}"/>
              </a:ext>
            </a:extLst>
          </p:cNvPr>
          <p:cNvSpPr txBox="1"/>
          <p:nvPr/>
        </p:nvSpPr>
        <p:spPr>
          <a:xfrm>
            <a:off x="403413" y="2938725"/>
            <a:ext cx="3929393" cy="830997"/>
          </a:xfrm>
          <a:prstGeom prst="rect">
            <a:avLst/>
          </a:prstGeom>
          <a:noFill/>
        </p:spPr>
        <p:txBody>
          <a:bodyPr wrap="square" rtlCol="0">
            <a:spAutoFit/>
          </a:bodyPr>
          <a:lstStyle/>
          <a:p>
            <a:pPr algn="ctr"/>
            <a:r>
              <a:rPr lang="es-ES" sz="1600" dirty="0">
                <a:latin typeface="Abadi Extra Light" panose="020B0204020104020204" pitchFamily="34" charset="0"/>
              </a:rPr>
              <a:t>Acción Temprana/Decisión Temprana/Solicitudes Prioritarias Vencidas
Pruebas SAT/ACT</a:t>
            </a:r>
            <a:endParaRPr lang="en-US" sz="1600" dirty="0">
              <a:latin typeface="Abadi Extra Light" panose="020B0204020104020204" pitchFamily="34" charset="0"/>
            </a:endParaRPr>
          </a:p>
        </p:txBody>
      </p:sp>
      <p:cxnSp>
        <p:nvCxnSpPr>
          <p:cNvPr id="32" name="Straight Connector 31">
            <a:extLst>
              <a:ext uri="{FF2B5EF4-FFF2-40B4-BE49-F238E27FC236}">
                <a16:creationId xmlns:a16="http://schemas.microsoft.com/office/drawing/2014/main" id="{4F8A7A82-0825-B19B-31EF-B06834F389A8}"/>
              </a:ext>
            </a:extLst>
          </p:cNvPr>
          <p:cNvCxnSpPr>
            <a:cxnSpLocks/>
          </p:cNvCxnSpPr>
          <p:nvPr/>
        </p:nvCxnSpPr>
        <p:spPr>
          <a:xfrm>
            <a:off x="5333617" y="369839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0927302-3765-C5D6-DD36-DD8C61C3ADE6}"/>
              </a:ext>
            </a:extLst>
          </p:cNvPr>
          <p:cNvCxnSpPr/>
          <p:nvPr/>
        </p:nvCxnSpPr>
        <p:spPr>
          <a:xfrm>
            <a:off x="325236" y="3698392"/>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F472560-5DD8-9E66-3018-72BF319F2348}"/>
              </a:ext>
            </a:extLst>
          </p:cNvPr>
          <p:cNvSpPr txBox="1"/>
          <p:nvPr/>
        </p:nvSpPr>
        <p:spPr>
          <a:xfrm>
            <a:off x="2262495" y="4568606"/>
            <a:ext cx="1324084" cy="584775"/>
          </a:xfrm>
          <a:prstGeom prst="rect">
            <a:avLst/>
          </a:prstGeom>
          <a:noFill/>
        </p:spPr>
        <p:txBody>
          <a:bodyPr wrap="square" rtlCol="0">
            <a:spAutoFit/>
          </a:bodyPr>
          <a:lstStyle/>
          <a:p>
            <a:pPr algn="ctr"/>
            <a:r>
              <a:rPr lang="en-US" sz="1600" dirty="0">
                <a:latin typeface="Abadi Extra Light" panose="020B0204020104020204" pitchFamily="34" charset="0"/>
              </a:rPr>
              <a:t>FFAA, FAFSA </a:t>
            </a:r>
            <a:r>
              <a:rPr lang="en-US" sz="1600" dirty="0" err="1">
                <a:latin typeface="Abadi Extra Light" panose="020B0204020104020204" pitchFamily="34" charset="0"/>
              </a:rPr>
              <a:t>Aplicación</a:t>
            </a:r>
            <a:endParaRPr lang="en-US" sz="1600" dirty="0">
              <a:latin typeface="Abadi Extra Light" panose="020B0204020104020204" pitchFamily="34" charset="0"/>
            </a:endParaRPr>
          </a:p>
        </p:txBody>
      </p:sp>
      <p:sp>
        <p:nvSpPr>
          <p:cNvPr id="37" name="TextBox 36">
            <a:extLst>
              <a:ext uri="{FF2B5EF4-FFF2-40B4-BE49-F238E27FC236}">
                <a16:creationId xmlns:a16="http://schemas.microsoft.com/office/drawing/2014/main" id="{6A1E3EBD-8C91-AB4A-6707-7FA2F2951F3B}"/>
              </a:ext>
            </a:extLst>
          </p:cNvPr>
          <p:cNvSpPr txBox="1"/>
          <p:nvPr/>
        </p:nvSpPr>
        <p:spPr>
          <a:xfrm>
            <a:off x="8957569" y="3285816"/>
            <a:ext cx="1644641" cy="338554"/>
          </a:xfrm>
          <a:prstGeom prst="rect">
            <a:avLst/>
          </a:prstGeom>
          <a:noFill/>
        </p:spPr>
        <p:txBody>
          <a:bodyPr wrap="square" rtlCol="0">
            <a:spAutoFit/>
          </a:bodyPr>
          <a:lstStyle/>
          <a:p>
            <a:pPr algn="ctr"/>
            <a:r>
              <a:rPr lang="en-US" sz="1600" dirty="0">
                <a:latin typeface="Abadi Extra Light" panose="020B0204020104020204" pitchFamily="34" charset="0"/>
              </a:rPr>
              <a:t>Día de la </a:t>
            </a:r>
            <a:r>
              <a:rPr lang="en-US" sz="1600" dirty="0" err="1">
                <a:latin typeface="Abadi Extra Light" panose="020B0204020104020204" pitchFamily="34" charset="0"/>
              </a:rPr>
              <a:t>decisión</a:t>
            </a:r>
            <a:endParaRPr lang="en-US" sz="1600" dirty="0">
              <a:latin typeface="Abadi Extra Light" panose="020B0204020104020204" pitchFamily="34" charset="0"/>
            </a:endParaRPr>
          </a:p>
        </p:txBody>
      </p:sp>
      <p:cxnSp>
        <p:nvCxnSpPr>
          <p:cNvPr id="38" name="Straight Arrow Connector 37">
            <a:extLst>
              <a:ext uri="{FF2B5EF4-FFF2-40B4-BE49-F238E27FC236}">
                <a16:creationId xmlns:a16="http://schemas.microsoft.com/office/drawing/2014/main" id="{5BCA8851-113D-AD68-54EB-563AEC4F95A9}"/>
              </a:ext>
            </a:extLst>
          </p:cNvPr>
          <p:cNvCxnSpPr>
            <a:cxnSpLocks/>
          </p:cNvCxnSpPr>
          <p:nvPr/>
        </p:nvCxnSpPr>
        <p:spPr>
          <a:xfrm>
            <a:off x="5113039" y="3531116"/>
            <a:ext cx="2899993"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B77D62F-880C-9D00-DD0E-CBD1C52CC6B6}"/>
              </a:ext>
            </a:extLst>
          </p:cNvPr>
          <p:cNvCxnSpPr>
            <a:cxnSpLocks/>
          </p:cNvCxnSpPr>
          <p:nvPr/>
        </p:nvCxnSpPr>
        <p:spPr>
          <a:xfrm>
            <a:off x="5437521" y="3155389"/>
            <a:ext cx="352004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88BDF88-4D90-39D3-C537-9A258A53ED27}"/>
              </a:ext>
            </a:extLst>
          </p:cNvPr>
          <p:cNvSpPr txBox="1"/>
          <p:nvPr/>
        </p:nvSpPr>
        <p:spPr>
          <a:xfrm>
            <a:off x="5581132" y="2747177"/>
            <a:ext cx="3747024" cy="338554"/>
          </a:xfrm>
          <a:prstGeom prst="rect">
            <a:avLst/>
          </a:prstGeom>
          <a:noFill/>
        </p:spPr>
        <p:txBody>
          <a:bodyPr wrap="square" rtlCol="0">
            <a:spAutoFit/>
          </a:bodyPr>
          <a:lstStyle/>
          <a:p>
            <a:r>
              <a:rPr lang="es-ES" sz="1600" dirty="0">
                <a:latin typeface="Abadi Extra Light" panose="020B0204020104020204" pitchFamily="34" charset="0"/>
              </a:rPr>
              <a:t>Decisiones de admisión de las universidades</a:t>
            </a:r>
            <a:endParaRPr lang="en-US" sz="1600" dirty="0">
              <a:latin typeface="Abadi Extra Light" panose="020B0204020104020204" pitchFamily="34" charset="0"/>
            </a:endParaRPr>
          </a:p>
        </p:txBody>
      </p:sp>
      <p:sp>
        <p:nvSpPr>
          <p:cNvPr id="45" name="TextBox 44">
            <a:extLst>
              <a:ext uri="{FF2B5EF4-FFF2-40B4-BE49-F238E27FC236}">
                <a16:creationId xmlns:a16="http://schemas.microsoft.com/office/drawing/2014/main" id="{03238D56-117B-EF8E-EFEB-D576877ABDA5}"/>
              </a:ext>
            </a:extLst>
          </p:cNvPr>
          <p:cNvSpPr txBox="1"/>
          <p:nvPr/>
        </p:nvSpPr>
        <p:spPr>
          <a:xfrm>
            <a:off x="5113039" y="3202169"/>
            <a:ext cx="2988740" cy="338554"/>
          </a:xfrm>
          <a:prstGeom prst="rect">
            <a:avLst/>
          </a:prstGeom>
          <a:noFill/>
        </p:spPr>
        <p:txBody>
          <a:bodyPr wrap="square" rtlCol="0">
            <a:spAutoFit/>
          </a:bodyPr>
          <a:lstStyle/>
          <a:p>
            <a:r>
              <a:rPr lang="en-US" sz="1600" dirty="0" err="1">
                <a:latin typeface="Abadi Extra Light" panose="020B0204020104020204" pitchFamily="34" charset="0"/>
              </a:rPr>
              <a:t>Vencimiento</a:t>
            </a:r>
            <a:r>
              <a:rPr lang="en-US" sz="1600" dirty="0">
                <a:latin typeface="Abadi Extra Light" panose="020B0204020104020204" pitchFamily="34" charset="0"/>
              </a:rPr>
              <a:t> de las solicitudes</a:t>
            </a:r>
          </a:p>
        </p:txBody>
      </p:sp>
      <p:sp>
        <p:nvSpPr>
          <p:cNvPr id="47" name="TextBox 46">
            <a:extLst>
              <a:ext uri="{FF2B5EF4-FFF2-40B4-BE49-F238E27FC236}">
                <a16:creationId xmlns:a16="http://schemas.microsoft.com/office/drawing/2014/main" id="{DEE49C54-7CA4-238E-D635-C8A739111627}"/>
              </a:ext>
            </a:extLst>
          </p:cNvPr>
          <p:cNvSpPr txBox="1"/>
          <p:nvPr/>
        </p:nvSpPr>
        <p:spPr>
          <a:xfrm>
            <a:off x="6430576" y="5026453"/>
            <a:ext cx="2988740" cy="338554"/>
          </a:xfrm>
          <a:prstGeom prst="rect">
            <a:avLst/>
          </a:prstGeom>
          <a:noFill/>
        </p:spPr>
        <p:txBody>
          <a:bodyPr wrap="square" rtlCol="0">
            <a:spAutoFit/>
          </a:bodyPr>
          <a:lstStyle/>
          <a:p>
            <a:r>
              <a:rPr lang="en-US" sz="1600" dirty="0" err="1">
                <a:latin typeface="Abadi Extra Light" panose="020B0204020104020204" pitchFamily="34" charset="0"/>
              </a:rPr>
              <a:t>Aplicaciones</a:t>
            </a:r>
            <a:r>
              <a:rPr lang="en-US" sz="1600" dirty="0">
                <a:latin typeface="Abadi Extra Light" panose="020B0204020104020204" pitchFamily="34" charset="0"/>
              </a:rPr>
              <a:t> de </a:t>
            </a:r>
            <a:r>
              <a:rPr lang="en-US" sz="1600" dirty="0" err="1">
                <a:latin typeface="Abadi Extra Light" panose="020B0204020104020204" pitchFamily="34" charset="0"/>
              </a:rPr>
              <a:t>vivienda</a:t>
            </a:r>
            <a:endParaRPr lang="en-US" sz="1600" dirty="0">
              <a:latin typeface="Abadi Extra Light" panose="020B0204020104020204" pitchFamily="34" charset="0"/>
            </a:endParaRPr>
          </a:p>
        </p:txBody>
      </p:sp>
      <p:cxnSp>
        <p:nvCxnSpPr>
          <p:cNvPr id="48" name="Straight Arrow Connector 47">
            <a:extLst>
              <a:ext uri="{FF2B5EF4-FFF2-40B4-BE49-F238E27FC236}">
                <a16:creationId xmlns:a16="http://schemas.microsoft.com/office/drawing/2014/main" id="{03E719E7-1B3D-1807-DE40-A890B9035A6A}"/>
              </a:ext>
            </a:extLst>
          </p:cNvPr>
          <p:cNvCxnSpPr>
            <a:cxnSpLocks/>
          </p:cNvCxnSpPr>
          <p:nvPr/>
        </p:nvCxnSpPr>
        <p:spPr>
          <a:xfrm>
            <a:off x="7111053" y="5005003"/>
            <a:ext cx="2918892"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2CCBCC5-F6E0-99D4-26DD-432FD5D2EEF6}"/>
              </a:ext>
            </a:extLst>
          </p:cNvPr>
          <p:cNvCxnSpPr>
            <a:cxnSpLocks/>
          </p:cNvCxnSpPr>
          <p:nvPr/>
        </p:nvCxnSpPr>
        <p:spPr>
          <a:xfrm>
            <a:off x="5788614" y="5388222"/>
            <a:ext cx="401767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8520FAD-AA95-23F2-82D9-6AEFFBB995E7}"/>
              </a:ext>
            </a:extLst>
          </p:cNvPr>
          <p:cNvSpPr txBox="1"/>
          <p:nvPr/>
        </p:nvSpPr>
        <p:spPr>
          <a:xfrm>
            <a:off x="7567273" y="4632140"/>
            <a:ext cx="2988740" cy="338554"/>
          </a:xfrm>
          <a:prstGeom prst="rect">
            <a:avLst/>
          </a:prstGeom>
          <a:noFill/>
        </p:spPr>
        <p:txBody>
          <a:bodyPr wrap="square" rtlCol="0">
            <a:spAutoFit/>
          </a:bodyPr>
          <a:lstStyle/>
          <a:p>
            <a:r>
              <a:rPr lang="en-US" sz="1600">
                <a:latin typeface="Abadi Extra Light" panose="020B0204020104020204" pitchFamily="34" charset="0"/>
              </a:rPr>
              <a:t>Paquetes de ayuda financiera</a:t>
            </a:r>
            <a:endParaRPr lang="en-US" sz="1600" dirty="0">
              <a:latin typeface="Abadi Extra Light" panose="020B0204020104020204" pitchFamily="34" charset="0"/>
            </a:endParaRPr>
          </a:p>
        </p:txBody>
      </p:sp>
      <p:sp>
        <p:nvSpPr>
          <p:cNvPr id="6" name="TextBox 5">
            <a:extLst>
              <a:ext uri="{FF2B5EF4-FFF2-40B4-BE49-F238E27FC236}">
                <a16:creationId xmlns:a16="http://schemas.microsoft.com/office/drawing/2014/main" id="{F90F3BB3-ADBB-1193-3E5F-88CC5D7A54B7}"/>
              </a:ext>
            </a:extLst>
          </p:cNvPr>
          <p:cNvSpPr txBox="1"/>
          <p:nvPr/>
        </p:nvSpPr>
        <p:spPr>
          <a:xfrm>
            <a:off x="6004759" y="2343779"/>
            <a:ext cx="2901268" cy="338554"/>
          </a:xfrm>
          <a:prstGeom prst="rect">
            <a:avLst/>
          </a:prstGeom>
          <a:noFill/>
        </p:spPr>
        <p:txBody>
          <a:bodyPr wrap="square">
            <a:spAutoFit/>
          </a:bodyPr>
          <a:lstStyle/>
          <a:p>
            <a:pPr algn="ctr"/>
            <a:r>
              <a:rPr lang="en-US" sz="1600" dirty="0" err="1">
                <a:latin typeface="Abadi Extra Light" panose="020B0204020104020204" pitchFamily="34" charset="0"/>
              </a:rPr>
              <a:t>Temporada</a:t>
            </a:r>
            <a:r>
              <a:rPr lang="en-US" sz="1600" dirty="0">
                <a:latin typeface="Abadi Extra Light" panose="020B0204020104020204" pitchFamily="34" charset="0"/>
              </a:rPr>
              <a:t> de </a:t>
            </a:r>
            <a:r>
              <a:rPr lang="en-US" sz="1600" dirty="0" err="1">
                <a:latin typeface="Abadi Extra Light" panose="020B0204020104020204" pitchFamily="34" charset="0"/>
              </a:rPr>
              <a:t>Becas</a:t>
            </a:r>
            <a:r>
              <a:rPr lang="en-US" sz="1600" dirty="0">
                <a:latin typeface="Abadi Extra Light" panose="020B0204020104020204" pitchFamily="34" charset="0"/>
              </a:rPr>
              <a:t> </a:t>
            </a:r>
            <a:r>
              <a:rPr lang="en-US" sz="1600" dirty="0" err="1">
                <a:latin typeface="Abadi Extra Light" panose="020B0204020104020204" pitchFamily="34" charset="0"/>
              </a:rPr>
              <a:t>Privadas</a:t>
            </a:r>
            <a:endParaRPr lang="en-US" sz="1600" dirty="0">
              <a:latin typeface="Abadi Extra Light" panose="020B0204020104020204" pitchFamily="34" charset="0"/>
            </a:endParaRPr>
          </a:p>
        </p:txBody>
      </p:sp>
      <p:sp>
        <p:nvSpPr>
          <p:cNvPr id="7" name="TextBox 6">
            <a:extLst>
              <a:ext uri="{FF2B5EF4-FFF2-40B4-BE49-F238E27FC236}">
                <a16:creationId xmlns:a16="http://schemas.microsoft.com/office/drawing/2014/main" id="{CDCCE903-C943-57E5-F0F1-2BAC40149A67}"/>
              </a:ext>
            </a:extLst>
          </p:cNvPr>
          <p:cNvSpPr txBox="1"/>
          <p:nvPr/>
        </p:nvSpPr>
        <p:spPr>
          <a:xfrm>
            <a:off x="1342591" y="2572920"/>
            <a:ext cx="3206321" cy="338554"/>
          </a:xfrm>
          <a:prstGeom prst="rect">
            <a:avLst/>
          </a:prstGeom>
          <a:noFill/>
        </p:spPr>
        <p:txBody>
          <a:bodyPr wrap="square">
            <a:spAutoFit/>
          </a:bodyPr>
          <a:lstStyle/>
          <a:p>
            <a:pPr algn="ctr"/>
            <a:r>
              <a:rPr lang="es-ES" sz="1600" dirty="0">
                <a:latin typeface="Abadi Extra Light" panose="020B0204020104020204" pitchFamily="34" charset="0"/>
              </a:rPr>
              <a:t>Plazos para las becas universitarias</a:t>
            </a:r>
            <a:endParaRPr lang="en-US" sz="1600" dirty="0">
              <a:latin typeface="Abadi Extra Light" panose="020B0204020104020204" pitchFamily="34" charset="0"/>
            </a:endParaRPr>
          </a:p>
        </p:txBody>
      </p:sp>
      <p:cxnSp>
        <p:nvCxnSpPr>
          <p:cNvPr id="8" name="Straight Arrow Connector 7">
            <a:extLst>
              <a:ext uri="{FF2B5EF4-FFF2-40B4-BE49-F238E27FC236}">
                <a16:creationId xmlns:a16="http://schemas.microsoft.com/office/drawing/2014/main" id="{C9FB2127-ED33-28C0-EA94-5FB29C6DA244}"/>
              </a:ext>
            </a:extLst>
          </p:cNvPr>
          <p:cNvCxnSpPr/>
          <p:nvPr/>
        </p:nvCxnSpPr>
        <p:spPr>
          <a:xfrm>
            <a:off x="920752" y="2938725"/>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35C38EE-223D-23E5-D7EF-13C812D74810}"/>
              </a:ext>
            </a:extLst>
          </p:cNvPr>
          <p:cNvCxnSpPr/>
          <p:nvPr/>
        </p:nvCxnSpPr>
        <p:spPr>
          <a:xfrm>
            <a:off x="5451899" y="2719757"/>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73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POR DÓNDE EMPEZAR</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90422" y="2036089"/>
            <a:ext cx="9216086" cy="4411473"/>
          </a:xfrm>
        </p:spPr>
        <p:txBody>
          <a:bodyPr>
            <a:normAutofit/>
          </a:bodyPr>
          <a:lstStyle/>
          <a:p>
            <a:pPr marL="457200" lvl="0" indent="-457200" defTabSz="685800">
              <a:spcBef>
                <a:spcPts val="750"/>
              </a:spcBef>
              <a:buFont typeface="+mj-lt"/>
              <a:buAutoNum type="arabicPeriod"/>
              <a:defRPr/>
            </a:pPr>
            <a:r>
              <a:rPr lang="es-ES" dirty="0">
                <a:latin typeface="Abadi Extra Light" panose="020F0502020204030204" pitchFamily="34" charset="0"/>
                <a:cs typeface="Aharoni" panose="02010803020104030203" pitchFamily="2" charset="-79"/>
              </a:rPr>
              <a:t>Inscríbete en el SAT/ACT si aún necesitas hacerlo.
Termine de investigar las universidades y haga su lista/hoja de cálculo de Excel. ¡Organízalo por fecha límite!
Marque esas escuelas como aplicables en </a:t>
            </a:r>
            <a:r>
              <a:rPr lang="es-ES" dirty="0" err="1">
                <a:latin typeface="Abadi Extra Light" panose="020F0502020204030204" pitchFamily="34" charset="0"/>
                <a:cs typeface="Aharoni" panose="02010803020104030203" pitchFamily="2" charset="-79"/>
              </a:rPr>
              <a:t>Scoir</a:t>
            </a:r>
            <a:r>
              <a:rPr lang="es-ES" dirty="0">
                <a:latin typeface="Abadi Extra Light" panose="020F0502020204030204" pitchFamily="34" charset="0"/>
                <a:cs typeface="Aharoni" panose="02010803020104030203" pitchFamily="2" charset="-79"/>
              </a:rPr>
              <a:t>. 
Involucre a la familia y analice el costo de asistir a estas escuelas. 
Ve a los sitios web de Admisiones de Pregrado de cada una de tus universidades. Cree una cuenta en el sitio de su aplicación o en la aplicación común.</a:t>
            </a:r>
          </a:p>
          <a:p>
            <a:pPr marL="0" lvl="0" indent="0" defTabSz="685800">
              <a:spcBef>
                <a:spcPts val="750"/>
              </a:spcBef>
              <a:buNone/>
              <a:defRPr/>
            </a:pPr>
            <a:r>
              <a:rPr lang="es-ES" b="1" dirty="0">
                <a:latin typeface="Aharoni" panose="02010803020104030203" pitchFamily="2" charset="-79"/>
                <a:cs typeface="Aharoni" panose="02010803020104030203" pitchFamily="2" charset="-79"/>
              </a:rPr>
              <a:t>¡GUARDE LOS NOMBRES DE USUARIO Y CONTRASEÑAS EN UN LUGAR SEGURO!</a:t>
            </a:r>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51318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DÓNDE APLICAR</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2145757"/>
            <a:ext cx="5361804" cy="4411473"/>
          </a:xfrm>
          <a:prstGeom prst="roundRect">
            <a:avLst/>
          </a:prstGeom>
          <a:solidFill>
            <a:schemeClr val="bg2">
              <a:lumMod val="40000"/>
              <a:lumOff val="60000"/>
            </a:schemeClr>
          </a:solidFill>
        </p:spPr>
        <p:txBody>
          <a:bodyPr>
            <a:normAutofit fontScale="92500" lnSpcReduction="10000"/>
          </a:bodyPr>
          <a:lstStyle/>
          <a:p>
            <a:pPr defTabSz="685800">
              <a:spcBef>
                <a:spcPts val="750"/>
              </a:spcBef>
              <a:defRPr/>
            </a:pPr>
            <a:r>
              <a:rPr lang="en-US" dirty="0">
                <a:latin typeface="Aharoni" panose="02010803020104030203" pitchFamily="2" charset="-79"/>
                <a:cs typeface="Aharoni" panose="02010803020104030203" pitchFamily="2" charset="-79"/>
              </a:rPr>
              <a:t>INSTITUTIONAL APPLICATION: </a:t>
            </a:r>
            <a:r>
              <a:rPr lang="es-ES" dirty="0">
                <a:latin typeface="Abadi Extra Light" panose="020F0502020204030204" pitchFamily="34" charset="0"/>
                <a:cs typeface="Aharoni" panose="02010803020104030203" pitchFamily="2" charset="-79"/>
              </a:rPr>
              <a:t>Solicitud de admisión a la universidad proporcionada por la escuela específica (o grupo de escuelas) a la que está solicitando. Puedes encontrarlo en el sitio web de admisiones de la escuela.</a:t>
            </a:r>
          </a:p>
          <a:p>
            <a:pPr defTabSz="685800">
              <a:spcBef>
                <a:spcPts val="750"/>
              </a:spcBef>
              <a:defRPr/>
            </a:pPr>
            <a:r>
              <a:rPr lang="en-US" dirty="0">
                <a:latin typeface="Aharoni" panose="02010803020104030203" pitchFamily="2" charset="-79"/>
                <a:cs typeface="Aharoni" panose="02010803020104030203" pitchFamily="2" charset="-79"/>
              </a:rPr>
              <a:t>COMMON APPLICATION: </a:t>
            </a:r>
            <a:r>
              <a:rPr lang="es-ES" dirty="0">
                <a:latin typeface="Abadi Extra Light" panose="020F0502020204030204" pitchFamily="34" charset="0"/>
                <a:cs typeface="Aharoni" panose="02010803020104030203" pitchFamily="2" charset="-79"/>
              </a:rPr>
              <a:t>Una de las solicitudes de admisión universitaria más populares. Aplicación a varias escuelas usando una sola aplicación.
Crear una cuenta en commonapp.org</a:t>
            </a:r>
            <a:endParaRPr lang="en-US" dirty="0">
              <a:latin typeface="Abadi Extra Light" panose="020F050202020403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026" name="Picture 2">
            <a:extLst>
              <a:ext uri="{FF2B5EF4-FFF2-40B4-BE49-F238E27FC236}">
                <a16:creationId xmlns:a16="http://schemas.microsoft.com/office/drawing/2014/main" id="{EFD776C8-D049-8962-2D1F-66405AD0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82747"/>
            <a:ext cx="3733298" cy="4537494"/>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54DA6725-27A8-062E-2859-B4FFF15E57D2}"/>
              </a:ext>
            </a:extLst>
          </p:cNvPr>
          <p:cNvSpPr/>
          <p:nvPr/>
        </p:nvSpPr>
        <p:spPr>
          <a:xfrm>
            <a:off x="7011080" y="4522220"/>
            <a:ext cx="1529071"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221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74825" y="205767"/>
            <a:ext cx="9327183" cy="2485162"/>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¡CUMPLE CON TUS PLAZOS!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195952" y="1456704"/>
            <a:ext cx="7701160" cy="4695696"/>
          </a:xfrm>
          <a:prstGeom prst="roundRect">
            <a:avLst/>
          </a:prstGeom>
          <a:solidFill>
            <a:schemeClr val="bg2">
              <a:lumMod val="40000"/>
              <a:lumOff val="60000"/>
            </a:schemeClr>
          </a:solidFill>
        </p:spPr>
        <p:txBody>
          <a:bodyPr>
            <a:normAutofit fontScale="92500" lnSpcReduction="10000"/>
          </a:bodyPr>
          <a:lstStyle/>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DECISION: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UM’s Early Decision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November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ACTION: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indent="-285750" defTabSz="685800">
              <a:spcBef>
                <a:spcPts val="750"/>
              </a:spcBef>
              <a:buFont typeface="Arial" panose="020B0604020202020204" pitchFamily="34" charset="0"/>
              <a:buChar char="•"/>
              <a:defRPr/>
            </a:pPr>
            <a:r>
              <a:rPr kumimoji="0" lang="en-US" sz="1600" b="0" i="0" u="none" strike="noStrike" kern="1200" cap="none" spc="0" normalizeH="0" baseline="0" noProof="0" dirty="0">
                <a:ln>
                  <a:noFill/>
                </a:ln>
                <a:effectLst/>
                <a:uLnTx/>
                <a:uFillTx/>
                <a:latin typeface="Aptos" panose="020B0004020202020204" pitchFamily="34" charset="0"/>
              </a:rPr>
              <a:t>FSU Early Action </a:t>
            </a:r>
            <a:r>
              <a:rPr lang="en-US" sz="1600" dirty="0">
                <a:latin typeface="Aptos" panose="020B0004020202020204" pitchFamily="34" charset="0"/>
              </a:rPr>
              <a:t>Deadline: </a:t>
            </a:r>
            <a:r>
              <a:rPr lang="en-US" sz="1600" b="1" dirty="0">
                <a:highlight>
                  <a:srgbClr val="FFFF00"/>
                </a:highlight>
                <a:latin typeface="Aptos" panose="020B0004020202020204" pitchFamily="34" charset="0"/>
              </a:rPr>
              <a:t>October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–TEST SCORE UPDATES BY DEC.1</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UM’s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p>
          <a:p>
            <a:pPr marL="285750" indent="-285750" defTabSz="685800">
              <a:spcBef>
                <a:spcPts val="750"/>
              </a:spcBef>
              <a:defRPr/>
            </a:pPr>
            <a:r>
              <a:rPr lang="en-US" sz="1600" dirty="0">
                <a:latin typeface="Aptos" panose="020B0004020202020204" pitchFamily="34" charset="0"/>
              </a:rPr>
              <a:t>UF’s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 TEST SCORES BY NOV.15</a:t>
            </a:r>
            <a:endParaRPr lang="en-US" sz="1600" b="1" baseline="30000" dirty="0">
              <a:highlight>
                <a:srgbClr val="FFFF00"/>
              </a:highlight>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FIU’s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REGULAR DECISION:</a:t>
            </a:r>
            <a:r>
              <a:rPr kumimoji="0" lang="en-US" sz="1600" b="0" i="0" strike="noStrike" kern="1200" cap="none" spc="0" normalizeH="0" baseline="0" noProof="0" dirty="0">
                <a:ln>
                  <a:noFill/>
                </a:ln>
                <a:effectLst/>
                <a:uLnTx/>
                <a:uFillTx/>
                <a:latin typeface="Aptos" panose="020B0004020202020204" pitchFamily="34" charset="0"/>
                <a:cs typeface="Aharoni" panose="02010803020104030203" pitchFamily="2" charset="-79"/>
              </a:rPr>
              <a:t> </a:t>
            </a:r>
          </a:p>
          <a:p>
            <a:pPr defTabSz="685800">
              <a:spcBef>
                <a:spcPts val="750"/>
              </a:spcBef>
              <a:defRPr/>
            </a:pPr>
            <a:r>
              <a:rPr kumimoji="0" lang="en-US" sz="1600" b="0" i="0" u="none" strike="noStrike" kern="1200" cap="none" spc="0" normalizeH="0" baseline="0" noProof="0" dirty="0">
                <a:ln>
                  <a:noFill/>
                </a:ln>
                <a:effectLst/>
                <a:uLnTx/>
                <a:uFillTx/>
                <a:latin typeface="Aptos" panose="020B0004020202020204" pitchFamily="34" charset="0"/>
              </a:rPr>
              <a:t>UF’s Deadline:  </a:t>
            </a:r>
            <a:r>
              <a:rPr lang="en-US" sz="1600" b="1" dirty="0">
                <a:highlight>
                  <a:srgbClr val="FFFF00"/>
                </a:highlight>
                <a:latin typeface="Aptos" panose="020B0004020202020204" pitchFamily="34" charset="0"/>
              </a:rPr>
              <a:t>January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a:t>
            </a:r>
            <a:endParaRPr kumimoji="0" lang="en-US" sz="1600" b="1"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FSU’s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December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lang="en-US" sz="1600" b="1" dirty="0">
                <a:latin typeface="Aptos" panose="020B0004020202020204" pitchFamily="34" charset="0"/>
                <a:cs typeface="Aharoni" panose="02010803020104030203" pitchFamily="2" charset="-79"/>
              </a:rPr>
              <a:t>ROLLING ADMISSION: </a:t>
            </a:r>
          </a:p>
          <a:p>
            <a:pPr defTabSz="685800">
              <a:spcBef>
                <a:spcPts val="750"/>
              </a:spcBef>
              <a:defRPr/>
            </a:pPr>
            <a:r>
              <a:rPr lang="en-US" sz="1600" dirty="0">
                <a:latin typeface="Aptos" panose="020B0004020202020204" pitchFamily="34" charset="0"/>
                <a:cs typeface="Aharoni" panose="02010803020104030203" pitchFamily="2" charset="-79"/>
              </a:rPr>
              <a:t>FIU application closes: </a:t>
            </a:r>
            <a:r>
              <a:rPr lang="en-US" sz="1600" b="1" dirty="0">
                <a:highlight>
                  <a:srgbClr val="FFFF00"/>
                </a:highlight>
                <a:latin typeface="Aptos" panose="020B0004020202020204" pitchFamily="34" charset="0"/>
                <a:cs typeface="Aharoni" panose="02010803020104030203" pitchFamily="2" charset="-79"/>
              </a:rPr>
              <a:t>February 25</a:t>
            </a:r>
            <a:r>
              <a:rPr lang="en-US" sz="1600" b="1" baseline="30000" dirty="0">
                <a:highlight>
                  <a:srgbClr val="FFFF00"/>
                </a:highlight>
                <a:latin typeface="Aptos" panose="020B0004020202020204" pitchFamily="34" charset="0"/>
                <a:cs typeface="Aharoni" panose="02010803020104030203" pitchFamily="2" charset="-79"/>
              </a:rPr>
              <a:t>th</a:t>
            </a:r>
          </a:p>
          <a:p>
            <a:pPr defTabSz="685800">
              <a:spcBef>
                <a:spcPts val="750"/>
              </a:spcBef>
              <a:defRPr/>
            </a:pPr>
            <a:r>
              <a:rPr lang="en-US" sz="1600" dirty="0">
                <a:latin typeface="Aptos" panose="020B0004020202020204" pitchFamily="34" charset="0"/>
                <a:cs typeface="Aharoni" panose="02010803020104030203" pitchFamily="2" charset="-79"/>
              </a:rPr>
              <a:t>UCF application closes: </a:t>
            </a:r>
            <a:r>
              <a:rPr lang="en-US" sz="1600" b="1" dirty="0">
                <a:highlight>
                  <a:srgbClr val="FFFF00"/>
                </a:highlight>
                <a:latin typeface="Aptos" panose="020B0004020202020204" pitchFamily="34" charset="0"/>
                <a:cs typeface="Aharoni" panose="02010803020104030203" pitchFamily="2" charset="-79"/>
              </a:rPr>
              <a:t>May 1</a:t>
            </a:r>
            <a:r>
              <a:rPr lang="en-US" sz="1600" b="1" baseline="30000" dirty="0">
                <a:highlight>
                  <a:srgbClr val="FFFF00"/>
                </a:highlight>
                <a:latin typeface="Aptos" panose="020B0004020202020204" pitchFamily="34" charset="0"/>
                <a:cs typeface="Aharoni" panose="02010803020104030203" pitchFamily="2" charset="-79"/>
              </a:rPr>
              <a:t>st</a:t>
            </a:r>
            <a:r>
              <a:rPr lang="en-US" sz="1600" b="1" dirty="0">
                <a:highlight>
                  <a:srgbClr val="FFFF00"/>
                </a:highlight>
                <a:latin typeface="Aptos" panose="020B0004020202020204" pitchFamily="34" charset="0"/>
                <a:cs typeface="Aharoni" panose="02010803020104030203" pitchFamily="2" charset="-79"/>
              </a:rPr>
              <a:t>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03217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609611"/>
            <a:ext cx="7931174" cy="1434850"/>
          </a:xfrm>
        </p:spPr>
        <p:txBody>
          <a:bodyPr>
            <a:normAutofit fontScale="90000"/>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PRÓXIMOS PASOS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66036" y="1963284"/>
            <a:ext cx="7673683" cy="873377"/>
          </a:xfrm>
        </p:spPr>
        <p:txBody>
          <a:bodyPr>
            <a:normAutofit fontScale="85000" lnSpcReduction="20000"/>
          </a:bodyPr>
          <a:lstStyle/>
          <a:p>
            <a:pPr marL="457200" indent="-457200">
              <a:buSzPct val="150000"/>
              <a:buFont typeface="+mj-lt"/>
              <a:buAutoNum type="arabicPeriod"/>
            </a:pPr>
            <a:r>
              <a:rPr lang="es-ES" dirty="0">
                <a:latin typeface="Aharoni" panose="02010803020104030203" pitchFamily="2" charset="-79"/>
                <a:cs typeface="Aharoni" panose="02010803020104030203" pitchFamily="2" charset="-79"/>
              </a:rPr>
              <a:t>ACTUALICE SU COLUMNA DE "APLICACIÓN" EN SCOIR. AGREGA TODAS LAS ESCUELAS A LAS QUE PLANEAS POSTULAR.</a:t>
            </a:r>
            <a:endParaRPr lang="en-US" dirty="0">
              <a:latin typeface="Aharoni" panose="02010803020104030203" pitchFamily="2" charset="-79"/>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8194" name="Picture 2" descr="A screenshot of a computer&#10;&#10;Description automatically generated with medium confidence">
            <a:extLst>
              <a:ext uri="{FF2B5EF4-FFF2-40B4-BE49-F238E27FC236}">
                <a16:creationId xmlns:a16="http://schemas.microsoft.com/office/drawing/2014/main" id="{D39F017C-3500-3F4F-4D29-3772C5B5B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3" y="3268254"/>
            <a:ext cx="4801087" cy="2510816"/>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D5F7C421-9E10-A65F-D6F9-B61BE1EEAD38}"/>
              </a:ext>
            </a:extLst>
          </p:cNvPr>
          <p:cNvSpPr/>
          <p:nvPr/>
        </p:nvSpPr>
        <p:spPr>
          <a:xfrm>
            <a:off x="2481532" y="3235857"/>
            <a:ext cx="2176733" cy="2769605"/>
          </a:xfrm>
          <a:prstGeom prst="donut">
            <a:avLst>
              <a:gd name="adj" fmla="val 20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8" name="Picture 6">
            <a:extLst>
              <a:ext uri="{FF2B5EF4-FFF2-40B4-BE49-F238E27FC236}">
                <a16:creationId xmlns:a16="http://schemas.microsoft.com/office/drawing/2014/main" id="{9611C9D5-468F-1AB7-D082-7AE247D16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213" y="3065161"/>
            <a:ext cx="4934725" cy="27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75D9424-DD71-5FB9-5E42-FB2B7771F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64" y="2218134"/>
            <a:ext cx="7609619" cy="455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85846"/>
            <a:ext cx="7673683" cy="1434850"/>
          </a:xfrm>
        </p:spPr>
        <p:txBody>
          <a:bodyPr>
            <a:normAutofit fontScale="90000"/>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PRÓXIMOS PASOS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71380" y="1029043"/>
            <a:ext cx="7673683" cy="1308432"/>
          </a:xfrm>
        </p:spPr>
        <p:txBody>
          <a:bodyPr>
            <a:normAutofit fontScale="85000" lnSpcReduction="10000"/>
          </a:bodyPr>
          <a:lstStyle/>
          <a:p>
            <a:pPr marL="457200" indent="-457200">
              <a:buSzPct val="150000"/>
              <a:buFont typeface="+mj-lt"/>
              <a:buAutoNum type="arabicPeriod" startAt="2"/>
            </a:pPr>
            <a:r>
              <a:rPr lang="es-ES" dirty="0">
                <a:latin typeface="Aharoni" panose="02010803020104030203" pitchFamily="2" charset="-79"/>
                <a:cs typeface="Aharoni" panose="02010803020104030203" pitchFamily="2" charset="-79"/>
              </a:rPr>
              <a:t>MUEVA LA UNIVERSIDAD DE LA COLUMNA SOLICITUD A APLICADA. ESTO ACTÚA COMO SU AVISO PARA QUE ENVÍE SUS DOCUMENTOS. NO ES NECESARIO QUE ME VEAS O ME ENVÍES UN CORREO ELECTRÓNICO PARA ESTO.</a:t>
            </a:r>
            <a:endParaRPr lang="en-US" dirty="0">
              <a:latin typeface="Aharoni" panose="02010803020104030203" pitchFamily="2" charset="-79"/>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Donut 8">
            <a:extLst>
              <a:ext uri="{FF2B5EF4-FFF2-40B4-BE49-F238E27FC236}">
                <a16:creationId xmlns:a16="http://schemas.microsoft.com/office/drawing/2014/main" id="{D5F7C421-9E10-A65F-D6F9-B61BE1EEAD38}"/>
              </a:ext>
            </a:extLst>
          </p:cNvPr>
          <p:cNvSpPr/>
          <p:nvPr/>
        </p:nvSpPr>
        <p:spPr>
          <a:xfrm>
            <a:off x="4741015" y="2709787"/>
            <a:ext cx="2176733" cy="891782"/>
          </a:xfrm>
          <a:prstGeom prst="donut">
            <a:avLst>
              <a:gd name="adj" fmla="val 68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27271C5-11C1-995D-828A-ED85B4BA9F8B}"/>
              </a:ext>
            </a:extLst>
          </p:cNvPr>
          <p:cNvCxnSpPr>
            <a:cxnSpLocks/>
          </p:cNvCxnSpPr>
          <p:nvPr/>
        </p:nvCxnSpPr>
        <p:spPr>
          <a:xfrm>
            <a:off x="6217146" y="3385868"/>
            <a:ext cx="11532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9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748045" y="595223"/>
            <a:ext cx="7878719" cy="1434850"/>
          </a:xfrm>
        </p:spPr>
        <p:txBody>
          <a:bodyPr>
            <a:normAutofit fontScale="90000"/>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PRÓXIMOS PASOS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1743" y="1840583"/>
            <a:ext cx="7673683" cy="4422852"/>
          </a:xfrm>
          <a:prstGeom prst="roundRect">
            <a:avLst/>
          </a:prstGeom>
          <a:solidFill>
            <a:schemeClr val="bg2">
              <a:lumMod val="40000"/>
              <a:lumOff val="60000"/>
            </a:schemeClr>
          </a:solidFill>
        </p:spPr>
        <p:txBody>
          <a:bodyPr>
            <a:normAutofit fontScale="92500" lnSpcReduction="20000"/>
          </a:bodyPr>
          <a:lstStyle/>
          <a:p>
            <a:pPr marL="457200" indent="-457200" fontAlgn="base">
              <a:buSzPct val="150000"/>
              <a:buFont typeface="+mj-lt"/>
              <a:buAutoNum type="arabicPeriod" startAt="3"/>
            </a:pPr>
            <a:r>
              <a:rPr lang="es-ES" dirty="0">
                <a:latin typeface="Aharoni" panose="02010803020104030203" pitchFamily="2" charset="-79"/>
                <a:cs typeface="Aharoni" panose="02010803020104030203" pitchFamily="2" charset="-79"/>
              </a:rPr>
              <a:t>REALICE UN SEGUIMIENTO DE SUS APLICACIONES Y ELEMENTOS DE ACCIÓN.REVISA SIEMPRE TU CORREO ELECTRÓNICO PARA CONOCER LOS PRÓXIMOS PASOS</a:t>
            </a:r>
          </a:p>
          <a:p>
            <a:pPr marL="0" indent="0" fontAlgn="base">
              <a:buSzPct val="150000"/>
              <a:buNone/>
            </a:pPr>
            <a:r>
              <a:rPr lang="es-ES" dirty="0">
                <a:latin typeface="Abadi Extra Light" panose="020B0204020104020204" pitchFamily="34" charset="0"/>
              </a:rPr>
              <a:t>Algunas cosas que puede tener que hacer después de presentar la solicitud:</a:t>
            </a:r>
          </a:p>
          <a:p>
            <a:pPr lvl="1" fontAlgn="base">
              <a:buSzPct val="150000"/>
            </a:pPr>
            <a:r>
              <a:rPr lang="es-ES" dirty="0">
                <a:latin typeface="Abadi Extra Light" panose="020B0204020104020204" pitchFamily="34" charset="0"/>
              </a:rPr>
              <a:t>Crear una cuenta para ver sus resultados (portal </a:t>
            </a:r>
            <a:r>
              <a:rPr lang="es-ES" dirty="0" err="1">
                <a:latin typeface="Abadi Extra Light" panose="020B0204020104020204" pitchFamily="34" charset="0"/>
              </a:rPr>
              <a:t>myfiu</a:t>
            </a:r>
            <a:r>
              <a:rPr lang="es-ES" dirty="0">
                <a:latin typeface="Abadi Extra Light" panose="020B0204020104020204" pitchFamily="34" charset="0"/>
              </a:rPr>
              <a:t>, </a:t>
            </a:r>
            <a:r>
              <a:rPr lang="es-ES" dirty="0" err="1">
                <a:latin typeface="Abadi Extra Light" panose="020B0204020104020204" pitchFamily="34" charset="0"/>
              </a:rPr>
              <a:t>myfsu</a:t>
            </a:r>
            <a:r>
              <a:rPr lang="es-ES" dirty="0">
                <a:latin typeface="Abadi Extra Light" panose="020B0204020104020204" pitchFamily="34" charset="0"/>
              </a:rPr>
              <a:t>, cane id, etc.)
Presentación del formulario de residencia en Florida
Pagar la cuota de solicitud o presentar una exención de cuotas
Solicitudes de ayuda financiera o becas
Presentación de documentos o formularios adicionales</a:t>
            </a:r>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010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8315838" cy="1368520"/>
          </a:xfrm>
        </p:spPr>
        <p:txBody>
          <a:bodyPr>
            <a:normAutofit fontScale="90000"/>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AYUDA FINANCIERA</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dirty="0">
                <a:solidFill>
                  <a:schemeClr val="tx1"/>
                </a:solidFill>
                <a:latin typeface="Aharoni" panose="02010803020104030203" pitchFamily="2" charset="-79"/>
                <a:cs typeface="Aharoni" panose="02010803020104030203" pitchFamily="2" charset="-79"/>
              </a:rPr>
              <a:t>FAFSA: </a:t>
            </a:r>
            <a:r>
              <a:rPr lang="es-ES" sz="2400" dirty="0">
                <a:latin typeface="Abadi Extra Light" panose="020B0204020104020204" pitchFamily="34" charset="0"/>
                <a:cs typeface="Aharoni" panose="02010803020104030203" pitchFamily="2" charset="-79"/>
              </a:rPr>
              <a:t>Solicitud de Ayuda Federal. Se estrena el 1 de octubre. Utiliza información de impuestos sobre la renta de 2023.</a:t>
            </a:r>
          </a:p>
          <a:p>
            <a:r>
              <a:rPr lang="en-US" dirty="0">
                <a:latin typeface="Aharoni" panose="02010803020104030203" pitchFamily="2" charset="-79"/>
                <a:cs typeface="Aharoni" panose="02010803020104030203" pitchFamily="2" charset="-79"/>
              </a:rPr>
              <a:t>CSS</a:t>
            </a:r>
            <a:r>
              <a:rPr lang="en-US" sz="2800" dirty="0">
                <a:solidFill>
                  <a:schemeClr val="tx1"/>
                </a:solidFill>
                <a:latin typeface="Aharoni" panose="02010803020104030203" pitchFamily="2" charset="-79"/>
                <a:cs typeface="Aharoni" panose="02010803020104030203" pitchFamily="2" charset="-79"/>
              </a:rPr>
              <a:t>: </a:t>
            </a:r>
            <a:r>
              <a:rPr lang="en-US" sz="2600" dirty="0">
                <a:latin typeface="Abadi Extra Light" panose="020B0204020104020204" pitchFamily="34" charset="0"/>
                <a:cs typeface="Aharoni" panose="02010803020104030203" pitchFamily="2" charset="-79"/>
              </a:rPr>
              <a:t>College Financial Aid application. Mostly used for private or out of state schools. </a:t>
            </a:r>
          </a:p>
          <a:p>
            <a:r>
              <a:rPr lang="en-US" b="1" dirty="0">
                <a:latin typeface="Aharoni" panose="02010803020104030203" pitchFamily="2" charset="-79"/>
                <a:cs typeface="Aharoni" panose="02010803020104030203" pitchFamily="2" charset="-79"/>
              </a:rPr>
              <a:t>FFAA: </a:t>
            </a:r>
            <a:r>
              <a:rPr lang="es-ES" dirty="0">
                <a:latin typeface="Abadi Extra Light" panose="020B0204020104020204" pitchFamily="34" charset="0"/>
                <a:cs typeface="Aharoni" panose="02010803020104030203" pitchFamily="2" charset="-79"/>
              </a:rPr>
              <a:t>Ayuda Estudiantil de Florida, también conocida como Solicitud de Bright Futures. </a:t>
            </a:r>
            <a:r>
              <a:rPr lang="en-US" dirty="0" err="1">
                <a:latin typeface="Abadi Extra Light" panose="020B0204020104020204" pitchFamily="34" charset="0"/>
                <a:cs typeface="Aharoni" panose="02010803020104030203" pitchFamily="2" charset="-79"/>
              </a:rPr>
              <a:t>Aplicación</a:t>
            </a:r>
            <a:r>
              <a:rPr lang="en-US" dirty="0">
                <a:latin typeface="Abadi Extra Light" panose="020B0204020104020204" pitchFamily="34" charset="0"/>
                <a:cs typeface="Aharoni" panose="02010803020104030203" pitchFamily="2" charset="-79"/>
              </a:rPr>
              <a:t> </a:t>
            </a:r>
            <a:r>
              <a:rPr lang="en-US" sz="2400" dirty="0" err="1">
                <a:latin typeface="Abadi Extra Light" panose="020B0204020104020204" pitchFamily="34" charset="0"/>
                <a:cs typeface="Aharoni" panose="02010803020104030203" pitchFamily="2" charset="-79"/>
              </a:rPr>
              <a:t>abre</a:t>
            </a:r>
            <a:r>
              <a:rPr lang="en-US" sz="2400" dirty="0">
                <a:latin typeface="Abadi Extra Light" panose="020B0204020104020204" pitchFamily="34" charset="0"/>
                <a:cs typeface="Aharoni" panose="02010803020104030203" pitchFamily="2" charset="-79"/>
              </a:rPr>
              <a:t> </a:t>
            </a:r>
            <a:r>
              <a:rPr lang="en-US" sz="2400" dirty="0" err="1">
                <a:latin typeface="Abadi Extra Light" panose="020B0204020104020204" pitchFamily="34" charset="0"/>
                <a:cs typeface="Aharoni" panose="02010803020104030203" pitchFamily="2" charset="-79"/>
              </a:rPr>
              <a:t>el</a:t>
            </a:r>
            <a:r>
              <a:rPr lang="en-US" dirty="0">
                <a:latin typeface="Abadi Extra Light" panose="020B0204020104020204" pitchFamily="34" charset="0"/>
                <a:cs typeface="Aharoni" panose="02010803020104030203" pitchFamily="2" charset="-79"/>
              </a:rPr>
              <a:t> 1 de </a:t>
            </a:r>
            <a:r>
              <a:rPr lang="en-US" dirty="0" err="1">
                <a:latin typeface="Abadi Extra Light" panose="020B0204020104020204" pitchFamily="34" charset="0"/>
                <a:cs typeface="Aharoni" panose="02010803020104030203" pitchFamily="2" charset="-79"/>
              </a:rPr>
              <a:t>octubre</a:t>
            </a:r>
            <a:r>
              <a:rPr lang="en-US" dirty="0">
                <a:latin typeface="Abadi Extra Light" panose="020B0204020104020204" pitchFamily="34" charset="0"/>
                <a:cs typeface="Aharoni" panose="02010803020104030203" pitchFamily="2" charset="-79"/>
              </a:rPr>
              <a:t>.</a:t>
            </a:r>
          </a:p>
          <a:p>
            <a:r>
              <a:rPr lang="en-US" dirty="0">
                <a:latin typeface="Aharoni" panose="02010803020104030203" pitchFamily="2" charset="-79"/>
                <a:cs typeface="Aharoni" panose="02010803020104030203" pitchFamily="2" charset="-79"/>
              </a:rPr>
              <a:t>SCHOLARSHIPS: </a:t>
            </a:r>
            <a:r>
              <a:rPr lang="es-ES" dirty="0">
                <a:latin typeface="Abadi Extra Light" panose="020B0204020104020204" pitchFamily="34" charset="0"/>
                <a:cs typeface="Aharoni" panose="02010803020104030203" pitchFamily="2" charset="-79"/>
              </a:rPr>
              <a:t>Los estudiantes deben esforzarse para buscar y solicitar becas.</a:t>
            </a:r>
            <a:r>
              <a:rPr lang="en-US" sz="2000" dirty="0">
                <a:latin typeface="Abadi Extra Light" panose="020B0204020104020204" pitchFamily="34" charset="0"/>
                <a:cs typeface="Aharoni" panose="02010803020104030203" pitchFamily="2" charset="-79"/>
              </a:rPr>
              <a:t> </a:t>
            </a:r>
            <a:r>
              <a:rPr lang="en-US" dirty="0" err="1">
                <a:latin typeface="Abadi Extra Light" panose="020B0204020104020204" pitchFamily="34" charset="0"/>
                <a:cs typeface="Aharoni" panose="02010803020104030203" pitchFamily="2" charset="-79"/>
              </a:rPr>
              <a:t>Comprobar</a:t>
            </a:r>
            <a:r>
              <a:rPr lang="en-US" sz="2400" dirty="0">
                <a:latin typeface="Abadi Extra Light" panose="020B0204020104020204" pitchFamily="34" charset="0"/>
                <a:cs typeface="Aharoni" panose="02010803020104030203" pitchFamily="2" charset="-79"/>
              </a:rPr>
              <a:t> MS Teams </a:t>
            </a:r>
            <a:r>
              <a:rPr lang="en-US" dirty="0">
                <a:latin typeface="Abadi Extra Light" panose="020B0204020104020204" pitchFamily="34" charset="0"/>
                <a:cs typeface="Aharoni" panose="02010803020104030203" pitchFamily="2" charset="-79"/>
              </a:rPr>
              <a:t>y</a:t>
            </a:r>
            <a:r>
              <a:rPr lang="en-US" sz="2400" dirty="0">
                <a:latin typeface="Abadi Extra Light" panose="020B0204020104020204" pitchFamily="34" charset="0"/>
                <a:cs typeface="Aharoni" panose="02010803020104030203" pitchFamily="2" charset="-79"/>
              </a:rPr>
              <a:t> Cavs Connect CAP Corne</a:t>
            </a:r>
            <a:r>
              <a:rPr lang="en-US" dirty="0">
                <a:latin typeface="Abadi Extra Light" panose="020B0204020104020204" pitchFamily="34" charset="0"/>
                <a:cs typeface="Aharoni" panose="02010803020104030203" pitchFamily="2" charset="-79"/>
              </a:rPr>
              <a:t>r</a:t>
            </a:r>
            <a:r>
              <a:rPr lang="en-US" sz="2400" dirty="0">
                <a:latin typeface="Abadi Extra Light" panose="020B0204020104020204" pitchFamily="34" charset="0"/>
                <a:cs typeface="Aharoni" panose="02010803020104030203" pitchFamily="2" charset="-79"/>
              </a:rPr>
              <a:t> </a:t>
            </a:r>
            <a:r>
              <a:rPr lang="es-ES" dirty="0">
                <a:latin typeface="Abadi Extra Light" panose="020B0204020104020204" pitchFamily="34" charset="0"/>
                <a:cs typeface="Aharoni" panose="02010803020104030203" pitchFamily="2" charset="-79"/>
              </a:rPr>
              <a:t>para las Becas publicadas por la Oficina CAP.</a:t>
            </a:r>
            <a:endParaRPr lang="en-US" sz="2400" dirty="0">
              <a:latin typeface="Aharoni" panose="02010803020104030203" pitchFamily="2" charset="-79"/>
              <a:cs typeface="Aharoni" panose="02010803020104030203" pitchFamily="2" charset="-79"/>
            </a:endParaRPr>
          </a:p>
          <a:p>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12751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44041" y="107416"/>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REQUISITOS DE GRADUACIÓN</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3" name="Table 2">
            <a:extLst>
              <a:ext uri="{FF2B5EF4-FFF2-40B4-BE49-F238E27FC236}">
                <a16:creationId xmlns:a16="http://schemas.microsoft.com/office/drawing/2014/main" id="{75B18C57-EDE1-AA6F-60FD-9EF05D458B61}"/>
              </a:ext>
            </a:extLst>
          </p:cNvPr>
          <p:cNvGraphicFramePr>
            <a:graphicFrameLocks noGrp="1"/>
          </p:cNvGraphicFramePr>
          <p:nvPr>
            <p:extLst>
              <p:ext uri="{D42A27DB-BD31-4B8C-83A1-F6EECF244321}">
                <p14:modId xmlns:p14="http://schemas.microsoft.com/office/powerpoint/2010/main" val="3009098645"/>
              </p:ext>
            </p:extLst>
          </p:nvPr>
        </p:nvGraphicFramePr>
        <p:xfrm>
          <a:off x="867266" y="1989597"/>
          <a:ext cx="8275219" cy="4270092"/>
        </p:xfrm>
        <a:graphic>
          <a:graphicData uri="http://schemas.openxmlformats.org/drawingml/2006/table">
            <a:tbl>
              <a:tblPr/>
              <a:tblGrid>
                <a:gridCol w="4039650">
                  <a:extLst>
                    <a:ext uri="{9D8B030D-6E8A-4147-A177-3AD203B41FA5}">
                      <a16:colId xmlns:a16="http://schemas.microsoft.com/office/drawing/2014/main" val="1223279129"/>
                    </a:ext>
                  </a:extLst>
                </a:gridCol>
                <a:gridCol w="4235569">
                  <a:extLst>
                    <a:ext uri="{9D8B030D-6E8A-4147-A177-3AD203B41FA5}">
                      <a16:colId xmlns:a16="http://schemas.microsoft.com/office/drawing/2014/main" val="902745177"/>
                    </a:ext>
                  </a:extLst>
                </a:gridCol>
              </a:tblGrid>
              <a:tr h="696368">
                <a:tc>
                  <a:txBody>
                    <a:bodyPr/>
                    <a:lstStyle/>
                    <a:p>
                      <a:pPr algn="ctr" rtl="0" fontAlgn="t">
                        <a:spcBef>
                          <a:spcPts val="0"/>
                        </a:spcBef>
                        <a:spcAft>
                          <a:spcPts val="0"/>
                        </a:spcAft>
                      </a:pPr>
                      <a:endParaRPr lang="en-US" sz="1600" b="1" i="0" u="none" strike="noStrike" dirty="0">
                        <a:solidFill>
                          <a:srgbClr val="000000"/>
                        </a:solidFill>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b="1" i="0" u="none" strike="noStrike" dirty="0">
                          <a:solidFill>
                            <a:srgbClr val="000000"/>
                          </a:solidFill>
                          <a:effectLst/>
                          <a:latin typeface="Aptos" panose="020B0004020202020204" pitchFamily="34" charset="0"/>
                          <a:cs typeface="Aharoni" panose="02010803020104030203" pitchFamily="2" charset="-79"/>
                        </a:rPr>
                        <a:t>ASUNTO</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endParaRPr lang="en-US" sz="1600" dirty="0">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dirty="0">
                          <a:effectLst/>
                          <a:latin typeface="Aptos" panose="020B0004020202020204" pitchFamily="34" charset="0"/>
                          <a:cs typeface="Aharoni" panose="02010803020104030203" pitchFamily="2" charset="-79"/>
                        </a:rPr>
                        <a:t>CREDITS</a:t>
                      </a: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5695"/>
                  </a:ext>
                </a:extLst>
              </a:tr>
              <a:tr h="420259">
                <a:tc>
                  <a:txBody>
                    <a:bodyPr/>
                    <a:lstStyle/>
                    <a:p>
                      <a:pPr algn="l" rtl="0" fontAlgn="t">
                        <a:spcBef>
                          <a:spcPts val="0"/>
                        </a:spcBef>
                        <a:spcAft>
                          <a:spcPts val="0"/>
                        </a:spcAft>
                      </a:pPr>
                      <a:r>
                        <a:rPr lang="en-US" sz="1600" b="1" i="0" u="none" strike="noStrike" dirty="0">
                          <a:solidFill>
                            <a:srgbClr val="000000"/>
                          </a:solidFill>
                          <a:effectLst/>
                          <a:latin typeface="Aptos" panose="020B0004020202020204" pitchFamily="34" charset="0"/>
                          <a:cs typeface="Aharoni" panose="02010803020104030203" pitchFamily="2" charset="-79"/>
                        </a:rPr>
                        <a:t>INGLÉS/ARTES DEL LENGUAJE</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ELA 1, 2, 3, 4</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00608909"/>
                  </a:ext>
                </a:extLst>
              </a:tr>
              <a:tr h="420259">
                <a:tc>
                  <a:txBody>
                    <a:bodyPr/>
                    <a:lstStyle/>
                    <a:p>
                      <a:pPr algn="l" rtl="0" fontAlgn="t">
                        <a:spcBef>
                          <a:spcPts val="0"/>
                        </a:spcBef>
                        <a:spcAft>
                          <a:spcPts val="0"/>
                        </a:spcAft>
                      </a:pPr>
                      <a:r>
                        <a:rPr lang="en-US" sz="1600" b="1" i="0" u="none" strike="noStrike" dirty="0">
                          <a:solidFill>
                            <a:srgbClr val="000000"/>
                          </a:solidFill>
                          <a:effectLst/>
                          <a:latin typeface="Aptos" panose="020B0004020202020204" pitchFamily="34" charset="0"/>
                          <a:cs typeface="Aharoni" panose="02010803020104030203" pitchFamily="2" charset="-79"/>
                        </a:rPr>
                        <a:t>MATEMÁTICAS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dirty="0">
                          <a:solidFill>
                            <a:srgbClr val="000000"/>
                          </a:solidFill>
                          <a:effectLst/>
                          <a:latin typeface="Aptos" panose="020B0004020202020204" pitchFamily="34" charset="0"/>
                          <a:cs typeface="CordiaUPC" panose="020B0502040204020203" pitchFamily="34" charset="-34"/>
                        </a:rPr>
                        <a:t>4: *</a:t>
                      </a:r>
                      <a:r>
                        <a:rPr lang="es-ES" sz="1600" b="0" i="0" u="none" strike="noStrike" dirty="0">
                          <a:solidFill>
                            <a:srgbClr val="000000"/>
                          </a:solidFill>
                          <a:effectLst/>
                          <a:latin typeface="Aptos" panose="020B0004020202020204" pitchFamily="34" charset="0"/>
                          <a:cs typeface="CordiaUPC" panose="020B0502040204020203" pitchFamily="34" charset="-34"/>
                        </a:rPr>
                        <a:t>Debe incluir Álgebra 1 y Geometría</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15784571"/>
                  </a:ext>
                </a:extLst>
              </a:tr>
              <a:tr h="420259">
                <a:tc>
                  <a:txBody>
                    <a:bodyPr/>
                    <a:lstStyle/>
                    <a:p>
                      <a:pPr algn="l" rtl="0" fontAlgn="t">
                        <a:spcBef>
                          <a:spcPts val="0"/>
                        </a:spcBef>
                        <a:spcAft>
                          <a:spcPts val="0"/>
                        </a:spcAft>
                      </a:pPr>
                      <a:r>
                        <a:rPr lang="en-US" sz="1600" b="1" i="0" u="none" strike="noStrike" dirty="0">
                          <a:solidFill>
                            <a:srgbClr val="000000"/>
                          </a:solidFill>
                          <a:effectLst/>
                          <a:latin typeface="Aptos" panose="020B0004020202020204" pitchFamily="34" charset="0"/>
                          <a:cs typeface="Aharoni" panose="02010803020104030203" pitchFamily="2" charset="-79"/>
                        </a:rPr>
                        <a:t>CIENCIA</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dirty="0">
                          <a:effectLst/>
                          <a:latin typeface="Aptos" panose="020B0004020202020204" pitchFamily="34" charset="0"/>
                          <a:cs typeface="CordiaUPC" panose="020B0502040204020203" pitchFamily="34" charset="-34"/>
                        </a:rPr>
                        <a:t>3: *</a:t>
                      </a:r>
                      <a:r>
                        <a:rPr lang="es-ES" sz="1600" dirty="0">
                          <a:effectLst/>
                          <a:latin typeface="Aptos" panose="020B0004020202020204" pitchFamily="34" charset="0"/>
                          <a:cs typeface="CordiaUPC" panose="020B0502040204020203" pitchFamily="34" charset="-34"/>
                        </a:rPr>
                        <a:t>Debe incluir Biología 1 y dos de los cuales deben tener un laboratorio</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5207558"/>
                  </a:ext>
                </a:extLst>
              </a:tr>
              <a:tr h="420259">
                <a:tc>
                  <a:txBody>
                    <a:bodyPr/>
                    <a:lstStyle/>
                    <a:p>
                      <a:pPr algn="l" rtl="0" fontAlgn="t">
                        <a:spcBef>
                          <a:spcPts val="0"/>
                        </a:spcBef>
                        <a:spcAft>
                          <a:spcPts val="0"/>
                        </a:spcAft>
                      </a:pPr>
                      <a:r>
                        <a:rPr lang="en-US" sz="1600" b="1" i="0" u="none" strike="noStrike" dirty="0">
                          <a:solidFill>
                            <a:srgbClr val="000000"/>
                          </a:solidFill>
                          <a:effectLst/>
                          <a:latin typeface="Aptos" panose="020B0004020202020204" pitchFamily="34" charset="0"/>
                          <a:cs typeface="Aharoni" panose="02010803020104030203" pitchFamily="2" charset="-79"/>
                        </a:rPr>
                        <a:t>CIENCIAS SOCIALES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3: World History, U.S History, U.S Government, and Economics with Financial Literacy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6717316"/>
                  </a:ext>
                </a:extLst>
              </a:tr>
              <a:tr h="420259">
                <a:tc>
                  <a:txBody>
                    <a:bodyPr/>
                    <a:lstStyle/>
                    <a:p>
                      <a:pPr algn="l" rtl="0" fontAlgn="t">
                        <a:spcBef>
                          <a:spcPts val="0"/>
                        </a:spcBef>
                        <a:spcAft>
                          <a:spcPts val="0"/>
                        </a:spcAft>
                      </a:pPr>
                      <a:r>
                        <a:rPr lang="es-ES" sz="1600" b="1" i="0" u="none" strike="noStrike" dirty="0">
                          <a:solidFill>
                            <a:srgbClr val="000000"/>
                          </a:solidFill>
                          <a:effectLst/>
                          <a:latin typeface="Aptos" panose="020B0004020202020204" pitchFamily="34" charset="0"/>
                          <a:cs typeface="Aharoni" panose="02010803020104030203" pitchFamily="2" charset="-79"/>
                        </a:rPr>
                        <a:t>ARTES Y ARTES ESCÉNICAS, ORATORIA Y DEBATE, O ARTES PRÁCTICAS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dirty="0">
                          <a:effectLst/>
                          <a:latin typeface="Aptos" panose="020B0004020202020204" pitchFamily="34" charset="0"/>
                          <a:cs typeface="CordiaUPC" panose="020B0502040204020203" pitchFamily="34" charset="-34"/>
                        </a:rPr>
                        <a:t>1: </a:t>
                      </a:r>
                      <a:r>
                        <a:rPr lang="es-ES" sz="1600" dirty="0">
                          <a:effectLst/>
                          <a:latin typeface="Aptos" panose="020B0004020202020204" pitchFamily="34" charset="0"/>
                          <a:cs typeface="CordiaUPC" panose="020B0502040204020203" pitchFamily="34" charset="-34"/>
                        </a:rPr>
                        <a:t>Los cursos elegibles se encuentran en el Directorio de Códigos de Cursos de Florida</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87580592"/>
                  </a:ext>
                </a:extLst>
              </a:tr>
              <a:tr h="420259">
                <a:tc>
                  <a:txBody>
                    <a:bodyPr/>
                    <a:lstStyle/>
                    <a:p>
                      <a:pPr algn="l" rtl="0" fontAlgn="t">
                        <a:spcBef>
                          <a:spcPts val="0"/>
                        </a:spcBef>
                        <a:spcAft>
                          <a:spcPts val="0"/>
                        </a:spcAft>
                      </a:pPr>
                      <a:r>
                        <a:rPr lang="en-US" sz="1600" b="1" dirty="0">
                          <a:effectLst/>
                          <a:latin typeface="Aptos" panose="020B0004020202020204" pitchFamily="34" charset="0"/>
                          <a:cs typeface="Aharoni" panose="02010803020104030203" pitchFamily="2" charset="-79"/>
                        </a:rPr>
                        <a:t>EDUCACIÓN FÍSICA</a:t>
                      </a: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dirty="0">
                          <a:effectLst/>
                          <a:latin typeface="Aptos" panose="020B0004020202020204" pitchFamily="34" charset="0"/>
                          <a:cs typeface="CordiaUPC" panose="020B0502040204020203" pitchFamily="34" charset="-34"/>
                        </a:rPr>
                        <a:t>1: </a:t>
                      </a:r>
                      <a:r>
                        <a:rPr lang="es-ES" sz="1600" dirty="0">
                          <a:effectLst/>
                          <a:latin typeface="Aptos" panose="020B0004020202020204" pitchFamily="34" charset="0"/>
                          <a:cs typeface="CordiaUPC" panose="020B0502040204020203" pitchFamily="34" charset="-34"/>
                        </a:rPr>
                        <a:t>Incluir la integración de la salud</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40307091"/>
                  </a:ext>
                </a:extLst>
              </a:tr>
              <a:tr h="420259">
                <a:tc>
                  <a:txBody>
                    <a:bodyPr/>
                    <a:lstStyle/>
                    <a:p>
                      <a:pPr algn="l" rtl="0" fontAlgn="t">
                        <a:spcBef>
                          <a:spcPts val="0"/>
                        </a:spcBef>
                        <a:spcAft>
                          <a:spcPts val="0"/>
                        </a:spcAft>
                      </a:pPr>
                      <a:r>
                        <a:rPr lang="en-US" sz="1600" b="1" dirty="0">
                          <a:effectLst/>
                          <a:latin typeface="Aptos" panose="020B0004020202020204" pitchFamily="34" charset="0"/>
                          <a:cs typeface="Aharoni" panose="02010803020104030203" pitchFamily="2" charset="-79"/>
                        </a:rPr>
                        <a:t>OPTATIVAS</a:t>
                      </a: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dirty="0">
                          <a:effectLst/>
                          <a:latin typeface="Aptos" panose="020B0004020202020204" pitchFamily="34" charset="0"/>
                          <a:cs typeface="CordiaUPC" panose="020B0502040204020203" pitchFamily="34" charset="-34"/>
                        </a:rPr>
                        <a:t>8</a:t>
                      </a: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5177582"/>
                  </a:ext>
                </a:extLst>
              </a:tr>
            </a:tbl>
          </a:graphicData>
        </a:graphic>
      </p:graphicFrame>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033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SCHOLARSHIPS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dirty="0">
                <a:solidFill>
                  <a:schemeClr val="tx1"/>
                </a:solidFill>
                <a:latin typeface="Aharoni" panose="02010803020104030203" pitchFamily="2" charset="-79"/>
                <a:cs typeface="Aharoni" panose="02010803020104030203" pitchFamily="2" charset="-79"/>
              </a:rPr>
              <a:t>T</a:t>
            </a:r>
            <a:r>
              <a:rPr lang="en-US" dirty="0">
                <a:latin typeface="Aharoni" panose="02010803020104030203" pitchFamily="2" charset="-79"/>
                <a:cs typeface="Aharoni" panose="02010803020104030203" pitchFamily="2" charset="-79"/>
              </a:rPr>
              <a:t>HREE MAIN TYPES OF SCHOLARSHIPS</a:t>
            </a:r>
          </a:p>
          <a:p>
            <a:pPr marL="457200" lvl="1" indent="0">
              <a:buNone/>
            </a:pPr>
            <a:r>
              <a:rPr lang="en-US" dirty="0">
                <a:latin typeface="Aharoni" panose="02010803020104030203" pitchFamily="2" charset="-79"/>
                <a:cs typeface="Aharoni" panose="02010803020104030203" pitchFamily="2" charset="-79"/>
              </a:rPr>
              <a:t>INSTITUTIONAL: </a:t>
            </a:r>
            <a:r>
              <a:rPr lang="en-US" dirty="0">
                <a:latin typeface="Abadi Extra Light" panose="020B0204020104020204" pitchFamily="34" charset="0"/>
                <a:cs typeface="Aharoni" panose="02010803020104030203" pitchFamily="2" charset="-79"/>
              </a:rPr>
              <a:t>Usually are the most generous. Students can qualify by applying early and meeting the school’s requirements for their merit based scholarships. Each school has different requirements, check the scholarship page on their website.</a:t>
            </a:r>
            <a:endParaRPr lang="en-US">
              <a:latin typeface="Abadi Extra Light" panose="020B0204020104020204" pitchFamily="34" charset="0"/>
              <a:cs typeface="Aharoni" panose="02010803020104030203" pitchFamily="2" charset="-79"/>
            </a:endParaRPr>
          </a:p>
          <a:p>
            <a:pPr lvl="2"/>
            <a:r>
              <a:rPr lang="en-US" sz="2000" dirty="0">
                <a:solidFill>
                  <a:schemeClr val="tx1"/>
                </a:solidFill>
                <a:latin typeface="Abadi Extra Light" panose="020B0204020104020204" pitchFamily="34" charset="0"/>
                <a:cs typeface="Aharoni" panose="02010803020104030203" pitchFamily="2" charset="-79"/>
              </a:rPr>
              <a:t>Most cases, you are automatically considered for all of their scholarships</a:t>
            </a:r>
            <a:r>
              <a:rPr lang="en-US" sz="2000" dirty="0">
                <a:latin typeface="Abadi Extra Light" panose="020B0204020104020204" pitchFamily="34" charset="0"/>
                <a:cs typeface="Aharoni" panose="02010803020104030203" pitchFamily="2" charset="-79"/>
              </a:rPr>
              <a:t>, but sometimes there are additional requirements, such as:</a:t>
            </a:r>
          </a:p>
          <a:p>
            <a:pPr lvl="3"/>
            <a:r>
              <a:rPr lang="en-US" sz="2000" dirty="0">
                <a:solidFill>
                  <a:schemeClr val="tx1"/>
                </a:solidFill>
                <a:latin typeface="Abadi Extra Light" panose="020B0204020104020204" pitchFamily="34" charset="0"/>
                <a:cs typeface="Aharoni" panose="02010803020104030203" pitchFamily="2" charset="-79"/>
              </a:rPr>
              <a:t>Earlier deadlines</a:t>
            </a:r>
          </a:p>
          <a:p>
            <a:pPr lvl="3"/>
            <a:r>
              <a:rPr lang="en-US" sz="2000" dirty="0">
                <a:latin typeface="Abadi Extra Light" panose="020B0204020104020204" pitchFamily="34" charset="0"/>
                <a:cs typeface="Aharoni" panose="02010803020104030203" pitchFamily="2" charset="-79"/>
              </a:rPr>
              <a:t>Additional essays</a:t>
            </a:r>
          </a:p>
          <a:p>
            <a:pPr lvl="3"/>
            <a:r>
              <a:rPr lang="en-US" sz="2000" dirty="0">
                <a:solidFill>
                  <a:schemeClr val="tx1"/>
                </a:solidFill>
                <a:latin typeface="Abadi Extra Light" panose="020B0204020104020204" pitchFamily="34" charset="0"/>
                <a:cs typeface="Aharoni" panose="02010803020104030203" pitchFamily="2" charset="-79"/>
              </a:rPr>
              <a:t>Nomination forms</a:t>
            </a:r>
          </a:p>
          <a:p>
            <a:pPr lvl="3"/>
            <a:r>
              <a:rPr lang="en-US" sz="2000" dirty="0">
                <a:latin typeface="Abadi Extra Light" panose="020B0204020104020204" pitchFamily="34" charset="0"/>
                <a:cs typeface="Aharoni" panose="02010803020104030203" pitchFamily="2" charset="-79"/>
              </a:rPr>
              <a:t>Letters of recommendation</a:t>
            </a:r>
            <a:endParaRPr lang="en-US" sz="2000" dirty="0">
              <a:solidFill>
                <a:schemeClr val="tx1"/>
              </a:solidFill>
              <a:latin typeface="Abadi Extra Light" panose="020B0204020104020204" pitchFamily="34" charset="0"/>
              <a:cs typeface="Aharoni" panose="02010803020104030203" pitchFamily="2" charset="-79"/>
            </a:endParaRPr>
          </a:p>
          <a:p>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67040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BECAS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pPr marL="0" indent="0">
              <a:buNone/>
            </a:pPr>
            <a:r>
              <a:rPr lang="es-ES" dirty="0">
                <a:latin typeface="Aharoni" panose="02010803020104030203" pitchFamily="2" charset="-79"/>
                <a:cs typeface="Aharoni" panose="02010803020104030203" pitchFamily="2" charset="-79"/>
              </a:rPr>
              <a:t>TRES TIPOS PRINCIPALES DE BECAS</a:t>
            </a:r>
          </a:p>
          <a:p>
            <a:r>
              <a:rPr lang="en-US" dirty="0">
                <a:latin typeface="Aharoni" panose="02010803020104030203" pitchFamily="2" charset="-79"/>
                <a:cs typeface="Aharoni" panose="02010803020104030203" pitchFamily="2" charset="-79"/>
              </a:rPr>
              <a:t>PRIVADO: </a:t>
            </a:r>
            <a:r>
              <a:rPr lang="es-ES" dirty="0">
                <a:latin typeface="Abadi Extra Light" panose="020B0204020104020204" pitchFamily="34" charset="0"/>
                <a:cs typeface="Aharoni" panose="02010803020104030203" pitchFamily="2" charset="-79"/>
              </a:rPr>
              <a:t>Pueden ser muy competitivos y requerir mucho trabajo, pero a menudo son el factor decisivo en contra de los préstamos estudiantiles o pueden llenar el vacío de necesidad financiera que queda después de que se otorguen cartas de ayuda financiera.</a:t>
            </a:r>
          </a:p>
          <a:p>
            <a:pPr lvl="1"/>
            <a:r>
              <a:rPr lang="es-ES" dirty="0">
                <a:latin typeface="Abadi Extra Light" panose="020B0204020104020204" pitchFamily="34" charset="0"/>
                <a:cs typeface="Aharoni" panose="02010803020104030203" pitchFamily="2" charset="-79"/>
              </a:rPr>
              <a:t>Se pueden otorgar tantos como sea posible (dependiendo de la escuela) 
Algunos tienen en cuenta la necesidad financiera, otros no
Tener varias plataformas de aplicación y diferentes requisitos (ensayos, cartas de recomendación, proyectos de servicio, etc.)</a:t>
            </a:r>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4471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78802" y="445552"/>
            <a:ext cx="7609619" cy="1559504"/>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BRIGHT FUTURES</a:t>
            </a:r>
            <a:endParaRPr lang="en-US" sz="72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3" name="Content Placeholder 2">
            <a:extLst>
              <a:ext uri="{FF2B5EF4-FFF2-40B4-BE49-F238E27FC236}">
                <a16:creationId xmlns:a16="http://schemas.microsoft.com/office/drawing/2014/main" id="{FDDA8380-55EC-CC5A-E543-422D17209533}"/>
              </a:ext>
            </a:extLst>
          </p:cNvPr>
          <p:cNvSpPr txBox="1">
            <a:spLocks/>
          </p:cNvSpPr>
          <p:nvPr/>
        </p:nvSpPr>
        <p:spPr>
          <a:xfrm>
            <a:off x="768271" y="1370714"/>
            <a:ext cx="7843069" cy="1773885"/>
          </a:xfrm>
          <a:prstGeom prst="round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SzPct val="100000"/>
            </a:pPr>
            <a:r>
              <a:rPr lang="es-ES" sz="2000" dirty="0">
                <a:latin typeface="Abadi Extra Light" panose="020B0204020104020204" pitchFamily="34" charset="0"/>
                <a:cs typeface="Aharoni" panose="02010803020104030203" pitchFamily="2" charset="-79"/>
              </a:rPr>
              <a:t>Las inscripciones se abren el 1 de octubre  
Deben aplicarse incluso si aún no cumplen con los requisitos
Fecha límite: 30 de junio</a:t>
            </a:r>
            <a:endParaRPr lang="en-US" sz="2000" dirty="0">
              <a:latin typeface="Abadi Extra Light" panose="020B0204020104020204" pitchFamily="34" charset="0"/>
            </a:endParaRPr>
          </a:p>
        </p:txBody>
      </p:sp>
      <p:pic>
        <p:nvPicPr>
          <p:cNvPr id="6" name="Google Shape;202;g267f515cb1a_0_302">
            <a:extLst>
              <a:ext uri="{FF2B5EF4-FFF2-40B4-BE49-F238E27FC236}">
                <a16:creationId xmlns:a16="http://schemas.microsoft.com/office/drawing/2014/main" id="{274CF127-55B5-E176-EF99-EF96CFD41A01}"/>
              </a:ext>
            </a:extLst>
          </p:cNvPr>
          <p:cNvPicPr preferRelativeResize="0">
            <a:picLocks noGrp="1"/>
          </p:cNvPicPr>
          <p:nvPr>
            <p:ph idx="1"/>
          </p:nvPr>
        </p:nvPicPr>
        <p:blipFill>
          <a:blip r:embed="rId3">
            <a:alphaModFix/>
          </a:blip>
          <a:stretch>
            <a:fillRect/>
          </a:stretch>
        </p:blipFill>
        <p:spPr>
          <a:xfrm>
            <a:off x="936254" y="2639397"/>
            <a:ext cx="8520587" cy="4080294"/>
          </a:xfrm>
          <a:prstGeom prst="rect">
            <a:avLst/>
          </a:prstGeom>
          <a:noFill/>
          <a:ln>
            <a:noFill/>
          </a:ln>
        </p:spPr>
      </p:pic>
    </p:spTree>
    <p:extLst>
      <p:ext uri="{BB962C8B-B14F-4D97-AF65-F5344CB8AC3E}">
        <p14:creationId xmlns:p14="http://schemas.microsoft.com/office/powerpoint/2010/main" val="4146825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951544"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30699" y="2168372"/>
            <a:ext cx="1260628" cy="1260628"/>
          </a:xfrm>
          <a:prstGeom prst="rect">
            <a:avLst/>
          </a:prstGeom>
        </p:spPr>
      </p:pic>
      <p:sp>
        <p:nvSpPr>
          <p:cNvPr id="4" name="TextBox 3">
            <a:extLst>
              <a:ext uri="{FF2B5EF4-FFF2-40B4-BE49-F238E27FC236}">
                <a16:creationId xmlns:a16="http://schemas.microsoft.com/office/drawing/2014/main" id="{C64F80FD-4620-88BB-B39A-894344B01B14}"/>
              </a:ext>
            </a:extLst>
          </p:cNvPr>
          <p:cNvSpPr txBox="1"/>
          <p:nvPr/>
        </p:nvSpPr>
        <p:spPr>
          <a:xfrm>
            <a:off x="565150" y="643994"/>
            <a:ext cx="6951544" cy="1323439"/>
          </a:xfrm>
          <a:prstGeom prst="rect">
            <a:avLst/>
          </a:prstGeom>
          <a:noFill/>
        </p:spPr>
        <p:txBody>
          <a:bodyPr wrap="square">
            <a:sp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¿PREGUNTAS?</a:t>
            </a:r>
            <a:endParaRPr lang="en-US" sz="8000" dirty="0"/>
          </a:p>
        </p:txBody>
      </p:sp>
      <p:grpSp>
        <p:nvGrpSpPr>
          <p:cNvPr id="13" name="Group 12">
            <a:extLst>
              <a:ext uri="{FF2B5EF4-FFF2-40B4-BE49-F238E27FC236}">
                <a16:creationId xmlns:a16="http://schemas.microsoft.com/office/drawing/2014/main" id="{5E42074F-766B-F833-F720-9C62B8810FA4}"/>
              </a:ext>
            </a:extLst>
          </p:cNvPr>
          <p:cNvGrpSpPr/>
          <p:nvPr/>
        </p:nvGrpSpPr>
        <p:grpSpPr>
          <a:xfrm>
            <a:off x="845284" y="1967433"/>
            <a:ext cx="5038280" cy="4171355"/>
            <a:chOff x="1083823" y="1949624"/>
            <a:chExt cx="5038280" cy="4171355"/>
          </a:xfrm>
        </p:grpSpPr>
        <p:sp>
          <p:nvSpPr>
            <p:cNvPr id="3" name="TextBox 2">
              <a:extLst>
                <a:ext uri="{FF2B5EF4-FFF2-40B4-BE49-F238E27FC236}">
                  <a16:creationId xmlns:a16="http://schemas.microsoft.com/office/drawing/2014/main" id="{90E32806-AE34-4AC6-F0D2-1314071C440F}"/>
                </a:ext>
              </a:extLst>
            </p:cNvPr>
            <p:cNvSpPr txBox="1"/>
            <p:nvPr/>
          </p:nvSpPr>
          <p:spPr>
            <a:xfrm>
              <a:off x="1083823" y="1949624"/>
              <a:ext cx="5038280" cy="4171355"/>
            </a:xfrm>
            <a:prstGeom prst="roundRect">
              <a:avLst/>
            </a:prstGeom>
            <a:solidFill>
              <a:schemeClr val="bg2">
                <a:lumMod val="40000"/>
                <a:lumOff val="60000"/>
              </a:schemeClr>
            </a:solidFill>
          </p:spPr>
          <p:txBody>
            <a:bodyPr wrap="square" rtlCol="0">
              <a:spAutoFit/>
            </a:bodyPr>
            <a:lstStyle/>
            <a:p>
              <a:pPr algn="ctr"/>
              <a:r>
                <a:rPr lang="en-US" sz="3600" dirty="0">
                  <a:latin typeface="Aharoni" panose="02010803020104030203" pitchFamily="2" charset="-79"/>
                  <a:cs typeface="Aharoni" panose="02010803020104030203" pitchFamily="2" charset="-79"/>
                </a:rPr>
                <a:t>¡CONTÁCTAME!</a:t>
              </a:r>
            </a:p>
            <a:p>
              <a:pPr algn="ctr"/>
              <a:r>
                <a:rPr lang="en-US" sz="2400" dirty="0" err="1">
                  <a:latin typeface="Abadi Extra Light" panose="020F0302020204030204" pitchFamily="34" charset="0"/>
                  <a:cs typeface="Abadi Extra Light" panose="020F0302020204030204" pitchFamily="34" charset="0"/>
                  <a:hlinkClick r:id="rId3"/>
                </a:rPr>
                <a:t>Preguntas</a:t>
              </a:r>
              <a:r>
                <a:rPr lang="en-US" sz="2400" dirty="0">
                  <a:latin typeface="Abadi Extra Light" panose="020F0302020204030204" pitchFamily="34" charset="0"/>
                  <a:cs typeface="Abadi Extra Light" panose="020F0302020204030204" pitchFamily="34" charset="0"/>
                  <a:hlinkClick r:id="rId3"/>
                </a:rPr>
                <a:t> y </a:t>
              </a:r>
              <a:r>
                <a:rPr lang="en-US" sz="2400" dirty="0" err="1">
                  <a:latin typeface="Abadi Extra Light" panose="020F0302020204030204" pitchFamily="34" charset="0"/>
                  <a:cs typeface="Abadi Extra Light" panose="020F0302020204030204" pitchFamily="34" charset="0"/>
                  <a:hlinkClick r:id="rId3"/>
                </a:rPr>
                <a:t>respuestas</a:t>
              </a:r>
              <a:r>
                <a:rPr lang="en-US" sz="2400" dirty="0">
                  <a:latin typeface="Abadi Extra Light" panose="020F0302020204030204" pitchFamily="34" charset="0"/>
                  <a:cs typeface="Abadi Extra Light" panose="020F0302020204030204" pitchFamily="34" charset="0"/>
                  <a:hlinkClick r:id="rId3"/>
                </a:rPr>
                <a:t> Google Doc</a:t>
              </a:r>
              <a:endParaRPr lang="en-US" sz="2400" dirty="0">
                <a:latin typeface="Abadi Extra Light" panose="020B0204020104020204" pitchFamily="34" charset="0"/>
                <a:cs typeface="Aharoni" panose="02010803020104030203" pitchFamily="2" charset="-79"/>
                <a:hlinkClick r:id="rId4"/>
              </a:endParaRPr>
            </a:p>
            <a:p>
              <a:pPr algn="ctr"/>
              <a:endParaRPr lang="en-US" sz="1100" dirty="0">
                <a:latin typeface="Abadi Extra Light" panose="020B0204020104020204" pitchFamily="34" charset="0"/>
                <a:cs typeface="Aharoni" panose="02010803020104030203" pitchFamily="2" charset="-79"/>
                <a:hlinkClick r:id="rId4"/>
              </a:endParaRPr>
            </a:p>
            <a:p>
              <a:pPr algn="ctr"/>
              <a:r>
                <a:rPr lang="en-US" sz="2400" dirty="0">
                  <a:latin typeface="Abadi Extra Light" panose="020B0204020104020204" pitchFamily="34" charset="0"/>
                  <a:cs typeface="Aharoni" panose="02010803020104030203" pitchFamily="2" charset="-79"/>
                  <a:hlinkClick r:id="rId4"/>
                </a:rPr>
                <a:t>ssanz@dadeschools.net</a:t>
              </a: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r>
                <a:rPr lang="en-US" sz="2400" dirty="0">
                  <a:latin typeface="Abadi Extra Light" panose="020B0204020104020204" pitchFamily="34" charset="0"/>
                  <a:cs typeface="Aharoni" panose="02010803020104030203" pitchFamily="2" charset="-79"/>
                </a:rPr>
                <a:t>CAP Office: 6111</a:t>
              </a:r>
            </a:p>
            <a:p>
              <a:pPr algn="ctr"/>
              <a:r>
                <a:rPr lang="en-US" sz="2400" dirty="0" err="1">
                  <a:latin typeface="Abadi Extra Light" panose="020B0204020104020204" pitchFamily="34" charset="0"/>
                  <a:cs typeface="Aharoni" panose="02010803020104030203" pitchFamily="2" charset="-79"/>
                </a:rPr>
                <a:t>Pide</a:t>
              </a:r>
              <a:r>
                <a:rPr lang="en-US" sz="2400" dirty="0">
                  <a:latin typeface="Abadi Extra Light" panose="020B0204020104020204" pitchFamily="34" charset="0"/>
                  <a:cs typeface="Aharoni" panose="02010803020104030203" pitchFamily="2" charset="-79"/>
                </a:rPr>
                <a:t>  </a:t>
              </a:r>
              <a:r>
                <a:rPr lang="en-US" sz="2400" dirty="0" err="1">
                  <a:latin typeface="Abadi Extra Light" panose="020B0204020104020204" pitchFamily="34" charset="0"/>
                  <a:cs typeface="Aharoni" panose="02010803020104030203" pitchFamily="2" charset="-79"/>
                </a:rPr>
                <a:t>una</a:t>
              </a:r>
              <a:r>
                <a:rPr lang="en-US" sz="2400" dirty="0">
                  <a:latin typeface="Abadi Extra Light" panose="020B0204020104020204" pitchFamily="34" charset="0"/>
                  <a:cs typeface="Aharoni" panose="02010803020104030203" pitchFamily="2" charset="-79"/>
                </a:rPr>
                <a:t> </a:t>
              </a:r>
              <a:r>
                <a:rPr lang="en-US" sz="2400" dirty="0" err="1">
                  <a:latin typeface="Abadi Extra Light" panose="020B0204020104020204" pitchFamily="34" charset="0"/>
                  <a:cs typeface="Aharoni" panose="02010803020104030203" pitchFamily="2" charset="-79"/>
                </a:rPr>
                <a:t>reunión</a:t>
              </a:r>
              <a:r>
                <a:rPr lang="en-US" sz="2400" dirty="0">
                  <a:latin typeface="Abadi Extra Light" panose="020B0204020104020204" pitchFamily="34" charset="0"/>
                  <a:cs typeface="Aharoni" panose="02010803020104030203" pitchFamily="2" charset="-79"/>
                </a:rPr>
                <a:t>:</a:t>
              </a: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p:txBody>
        </p:sp>
        <p:pic>
          <p:nvPicPr>
            <p:cNvPr id="5" name="Picture 4" descr="A qr code with a pirate logo&#10;&#10;Description automatically generated">
              <a:extLst>
                <a:ext uri="{FF2B5EF4-FFF2-40B4-BE49-F238E27FC236}">
                  <a16:creationId xmlns:a16="http://schemas.microsoft.com/office/drawing/2014/main" id="{1E61D947-75BE-84A0-1B52-A9E92CFD86DA}"/>
                </a:ext>
              </a:extLst>
            </p:cNvPr>
            <p:cNvPicPr>
              <a:picLocks noChangeAspect="1"/>
            </p:cNvPicPr>
            <p:nvPr/>
          </p:nvPicPr>
          <p:blipFill>
            <a:blip r:embed="rId5"/>
            <a:stretch>
              <a:fillRect/>
            </a:stretch>
          </p:blipFill>
          <p:spPr>
            <a:xfrm>
              <a:off x="2966749" y="4818928"/>
              <a:ext cx="1150975" cy="1150975"/>
            </a:xfrm>
            <a:prstGeom prst="rect">
              <a:avLst/>
            </a:prstGeom>
          </p:spPr>
        </p:pic>
      </p:grpSp>
    </p:spTree>
    <p:extLst>
      <p:ext uri="{BB962C8B-B14F-4D97-AF65-F5344CB8AC3E}">
        <p14:creationId xmlns:p14="http://schemas.microsoft.com/office/powerpoint/2010/main" val="147760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024978" y="298361"/>
            <a:ext cx="7335835"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11225737"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2" y="745011"/>
            <a:ext cx="1260628" cy="1260628"/>
          </a:xfrm>
          <a:prstGeom prst="rect">
            <a:avLst/>
          </a:prstGeom>
        </p:spPr>
      </p:pic>
      <p:pic>
        <p:nvPicPr>
          <p:cNvPr id="4100" name="Picture 4">
            <a:extLst>
              <a:ext uri="{FF2B5EF4-FFF2-40B4-BE49-F238E27FC236}">
                <a16:creationId xmlns:a16="http://schemas.microsoft.com/office/drawing/2014/main" id="{3F942D17-804A-C2B6-7A47-7D3FB9E1175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7316" y="1970941"/>
            <a:ext cx="6278368" cy="45024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2AD2D1B-6071-7A7D-910E-ABE2BE37D5D3}"/>
              </a:ext>
            </a:extLst>
          </p:cNvPr>
          <p:cNvSpPr/>
          <p:nvPr/>
        </p:nvSpPr>
        <p:spPr>
          <a:xfrm>
            <a:off x="4692896" y="2457053"/>
            <a:ext cx="2596426" cy="44857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C1B31B-2AC6-195D-A579-B5624DFFECF6}"/>
              </a:ext>
            </a:extLst>
          </p:cNvPr>
          <p:cNvSpPr/>
          <p:nvPr/>
        </p:nvSpPr>
        <p:spPr>
          <a:xfrm>
            <a:off x="9954882" y="2288370"/>
            <a:ext cx="698739" cy="2736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Donut 8">
            <a:extLst>
              <a:ext uri="{FF2B5EF4-FFF2-40B4-BE49-F238E27FC236}">
                <a16:creationId xmlns:a16="http://schemas.microsoft.com/office/drawing/2014/main" id="{C5093A23-DC01-8E7A-1797-2F1BFCB5B616}"/>
              </a:ext>
            </a:extLst>
          </p:cNvPr>
          <p:cNvSpPr/>
          <p:nvPr/>
        </p:nvSpPr>
        <p:spPr>
          <a:xfrm>
            <a:off x="8118339" y="2191109"/>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8">
            <a:extLst>
              <a:ext uri="{FF2B5EF4-FFF2-40B4-BE49-F238E27FC236}">
                <a16:creationId xmlns:a16="http://schemas.microsoft.com/office/drawing/2014/main" id="{13E47FE6-7BA0-36F0-2692-5D36BF74BB12}"/>
              </a:ext>
            </a:extLst>
          </p:cNvPr>
          <p:cNvSpPr/>
          <p:nvPr/>
        </p:nvSpPr>
        <p:spPr>
          <a:xfrm>
            <a:off x="9015484" y="216221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8">
            <a:extLst>
              <a:ext uri="{FF2B5EF4-FFF2-40B4-BE49-F238E27FC236}">
                <a16:creationId xmlns:a16="http://schemas.microsoft.com/office/drawing/2014/main" id="{C1376150-62DB-2CF8-7479-70E3A7B5B175}"/>
              </a:ext>
            </a:extLst>
          </p:cNvPr>
          <p:cNvSpPr/>
          <p:nvPr/>
        </p:nvSpPr>
        <p:spPr>
          <a:xfrm>
            <a:off x="9963950" y="290562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Content Placeholder 11" descr="Graphical user interface, application&#10;&#10;Description automatically generated">
            <a:extLst>
              <a:ext uri="{FF2B5EF4-FFF2-40B4-BE49-F238E27FC236}">
                <a16:creationId xmlns:a16="http://schemas.microsoft.com/office/drawing/2014/main" id="{F6A3EA70-6DF9-6AE5-DBA6-810A59D424D6}"/>
              </a:ext>
            </a:extLst>
          </p:cNvPr>
          <p:cNvPicPr>
            <a:picLocks noChangeAspect="1"/>
          </p:cNvPicPr>
          <p:nvPr/>
        </p:nvPicPr>
        <p:blipFill rotWithShape="1">
          <a:blip r:embed="rId4"/>
          <a:srcRect l="10805" t="1715"/>
          <a:stretch/>
        </p:blipFill>
        <p:spPr>
          <a:xfrm>
            <a:off x="1000318" y="1534490"/>
            <a:ext cx="2763532" cy="50707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Donut 8">
            <a:extLst>
              <a:ext uri="{FF2B5EF4-FFF2-40B4-BE49-F238E27FC236}">
                <a16:creationId xmlns:a16="http://schemas.microsoft.com/office/drawing/2014/main" id="{DA8EBD30-4C49-C5E6-7EF9-BFC0568D51FE}"/>
              </a:ext>
            </a:extLst>
          </p:cNvPr>
          <p:cNvSpPr/>
          <p:nvPr/>
        </p:nvSpPr>
        <p:spPr>
          <a:xfrm>
            <a:off x="2700513" y="2370789"/>
            <a:ext cx="960195" cy="983412"/>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8">
            <a:extLst>
              <a:ext uri="{FF2B5EF4-FFF2-40B4-BE49-F238E27FC236}">
                <a16:creationId xmlns:a16="http://schemas.microsoft.com/office/drawing/2014/main" id="{1BC4B5A9-9552-46C7-600F-28BD84205958}"/>
              </a:ext>
            </a:extLst>
          </p:cNvPr>
          <p:cNvSpPr/>
          <p:nvPr/>
        </p:nvSpPr>
        <p:spPr>
          <a:xfrm>
            <a:off x="4360756" y="5281788"/>
            <a:ext cx="5943496" cy="714518"/>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48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48F99-BF27-BF91-89B3-DAE64273E40E}"/>
              </a:ext>
            </a:extLst>
          </p:cNvPr>
          <p:cNvSpPr txBox="1"/>
          <p:nvPr/>
        </p:nvSpPr>
        <p:spPr>
          <a:xfrm flipV="1">
            <a:off x="222258" y="5918668"/>
            <a:ext cx="7609619" cy="373618"/>
          </a:xfrm>
          <a:prstGeom prst="rect">
            <a:avLst/>
          </a:prstGeom>
          <a:solidFill>
            <a:schemeClr val="bg1"/>
          </a:solidFill>
        </p:spPr>
        <p:txBody>
          <a:bodyPr wrap="square" rtlCol="0">
            <a:spAutoFit/>
          </a:bodyPr>
          <a:lstStyle/>
          <a:p>
            <a:endParaRPr lang="en-US"/>
          </a:p>
        </p:txBody>
      </p:sp>
      <p:pic>
        <p:nvPicPr>
          <p:cNvPr id="6146" name="Picture 2">
            <a:extLst>
              <a:ext uri="{FF2B5EF4-FFF2-40B4-BE49-F238E27FC236}">
                <a16:creationId xmlns:a16="http://schemas.microsoft.com/office/drawing/2014/main" id="{C0955BC7-7344-31EA-4F9F-6BA6F6181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17" y="0"/>
            <a:ext cx="4968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hat and cape&#10;&#10;Description automatically generated">
            <a:extLst>
              <a:ext uri="{FF2B5EF4-FFF2-40B4-BE49-F238E27FC236}">
                <a16:creationId xmlns:a16="http://schemas.microsoft.com/office/drawing/2014/main" id="{E90E48AB-50ED-315F-3ADC-D4E8EBB8AD45}"/>
              </a:ext>
            </a:extLst>
          </p:cNvPr>
          <p:cNvPicPr>
            <a:picLocks noChangeAspect="1"/>
          </p:cNvPicPr>
          <p:nvPr/>
        </p:nvPicPr>
        <p:blipFill>
          <a:blip r:embed="rId3"/>
          <a:stretch>
            <a:fillRect/>
          </a:stretch>
        </p:blipFill>
        <p:spPr>
          <a:xfrm>
            <a:off x="10263311" y="2168372"/>
            <a:ext cx="1260628" cy="1260628"/>
          </a:xfrm>
          <a:prstGeom prst="rect">
            <a:avLst/>
          </a:prstGeom>
        </p:spPr>
      </p:pic>
    </p:spTree>
    <p:extLst>
      <p:ext uri="{BB962C8B-B14F-4D97-AF65-F5344CB8AC3E}">
        <p14:creationId xmlns:p14="http://schemas.microsoft.com/office/powerpoint/2010/main" val="258206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9531-C2D7-1DFF-BA30-156FF38F304E}"/>
              </a:ext>
            </a:extLst>
          </p:cNvPr>
          <p:cNvSpPr>
            <a:spLocks noGrp="1"/>
          </p:cNvSpPr>
          <p:nvPr>
            <p:ph type="title"/>
          </p:nvPr>
        </p:nvSpPr>
        <p:spPr>
          <a:xfrm>
            <a:off x="150796" y="331681"/>
            <a:ext cx="9059779" cy="1268984"/>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COMUNICACIONES DE CAP</a:t>
            </a:r>
          </a:p>
        </p:txBody>
      </p:sp>
      <p:sp>
        <p:nvSpPr>
          <p:cNvPr id="3" name="Content Placeholder 2">
            <a:extLst>
              <a:ext uri="{FF2B5EF4-FFF2-40B4-BE49-F238E27FC236}">
                <a16:creationId xmlns:a16="http://schemas.microsoft.com/office/drawing/2014/main" id="{7EC613F5-8023-84BE-D352-D1CF73A32C5F}"/>
              </a:ext>
            </a:extLst>
          </p:cNvPr>
          <p:cNvSpPr>
            <a:spLocks noGrp="1"/>
          </p:cNvSpPr>
          <p:nvPr>
            <p:ph idx="1"/>
          </p:nvPr>
        </p:nvSpPr>
        <p:spPr>
          <a:xfrm>
            <a:off x="565149" y="3322320"/>
            <a:ext cx="9288714" cy="2932667"/>
          </a:xfrm>
        </p:spPr>
        <p:txBody>
          <a:bodyPr/>
          <a:lstStyle/>
          <a:p>
            <a:pPr marL="0" indent="0">
              <a:buNone/>
            </a:pPr>
            <a:r>
              <a:rPr lang="en-US" sz="2800" b="1" dirty="0">
                <a:latin typeface="Aptos" panose="020B0004020202020204" pitchFamily="34" charset="0"/>
                <a:cs typeface="Aharoni" panose="02010803020104030203" pitchFamily="2" charset="-79"/>
                <a:hlinkClick r:id="rId2"/>
              </a:rPr>
              <a:t>CAVSCONNECT.COM</a:t>
            </a:r>
            <a:endParaRPr lang="en-US" sz="2800" b="1" dirty="0">
              <a:latin typeface="Aptos" panose="020B0004020202020204" pitchFamily="34" charset="0"/>
              <a:cs typeface="Aharoni" panose="02010803020104030203" pitchFamily="2" charset="-79"/>
            </a:endParaRPr>
          </a:p>
          <a:p>
            <a:pPr marL="0" indent="0">
              <a:buNone/>
            </a:pPr>
            <a:r>
              <a:rPr lang="en-US" b="1" dirty="0">
                <a:latin typeface="Aptos" panose="020B0004020202020204" pitchFamily="34" charset="0"/>
              </a:rPr>
              <a:t>	</a:t>
            </a:r>
            <a:r>
              <a:rPr lang="en-US" sz="2800" b="1" dirty="0">
                <a:latin typeface="Aptos" panose="020B0004020202020204" pitchFamily="34" charset="0"/>
                <a:cs typeface="Aharoni" panose="02010803020104030203" pitchFamily="2" charset="-79"/>
              </a:rPr>
              <a:t>CAP CORNER- SENIORS</a:t>
            </a:r>
            <a:endParaRPr lang="en-US" b="1" dirty="0">
              <a:latin typeface="Aptos" panose="020B0004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97AE221E-EA83-58B0-0747-D4BA04FD8A7C}"/>
              </a:ext>
            </a:extLst>
          </p:cNvPr>
          <p:cNvSpPr txBox="1"/>
          <p:nvPr/>
        </p:nvSpPr>
        <p:spPr>
          <a:xfrm flipV="1">
            <a:off x="565150" y="5881370"/>
            <a:ext cx="7335835"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21608BB9-8D59-8E5C-4DA7-20A1015C833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Content Placeholder 2">
            <a:extLst>
              <a:ext uri="{FF2B5EF4-FFF2-40B4-BE49-F238E27FC236}">
                <a16:creationId xmlns:a16="http://schemas.microsoft.com/office/drawing/2014/main" id="{DBB14047-1DBF-238E-0E76-40E7E09DEC38}"/>
              </a:ext>
            </a:extLst>
          </p:cNvPr>
          <p:cNvSpPr txBox="1">
            <a:spLocks/>
          </p:cNvSpPr>
          <p:nvPr/>
        </p:nvSpPr>
        <p:spPr>
          <a:xfrm>
            <a:off x="1396994" y="1339585"/>
            <a:ext cx="6986957" cy="1824734"/>
          </a:xfrm>
          <a:prstGeom prst="roundRect">
            <a:avLst/>
          </a:prstGeom>
          <a:solidFill>
            <a:schemeClr val="bg2">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Aptos" panose="020B0004020202020204" pitchFamily="34" charset="0"/>
                <a:ea typeface="Ebrima" panose="02000000000000000000" pitchFamily="2" charset="0"/>
                <a:cs typeface="Aharoni" panose="02010803020104030203" pitchFamily="2" charset="-79"/>
              </a:rPr>
              <a:t>Email: </a:t>
            </a:r>
            <a:r>
              <a:rPr lang="en-US" sz="3200" b="1" dirty="0">
                <a:latin typeface="Aptos" panose="020B0004020202020204" pitchFamily="34" charset="0"/>
                <a:ea typeface="Ebrima" panose="02000000000000000000" pitchFamily="2" charset="0"/>
                <a:cs typeface="Aharoni" panose="02010803020104030203" pitchFamily="2" charset="-79"/>
                <a:hlinkClick r:id="rId4">
                  <a:extLst>
                    <a:ext uri="{A12FA001-AC4F-418D-AE19-62706E023703}">
                      <ahyp:hlinkClr xmlns:ahyp="http://schemas.microsoft.com/office/drawing/2018/hyperlinkcolor" val="tx"/>
                    </a:ext>
                  </a:extLst>
                </a:hlinkClick>
              </a:rPr>
              <a:t>ssanz@dadeschools.net</a:t>
            </a:r>
            <a:endParaRPr lang="en-US" sz="3200" b="1" dirty="0">
              <a:latin typeface="Aptos" panose="020B0004020202020204" pitchFamily="34" charset="0"/>
              <a:ea typeface="Ebrima" panose="02000000000000000000" pitchFamily="2" charset="0"/>
              <a:cs typeface="Aharoni" panose="02010803020104030203" pitchFamily="2" charset="-79"/>
            </a:endParaRPr>
          </a:p>
          <a:p>
            <a:r>
              <a:rPr lang="en-US" sz="3200" b="1" dirty="0">
                <a:latin typeface="Aptos" panose="020B0004020202020204" pitchFamily="34" charset="0"/>
                <a:ea typeface="Ebrima" panose="02000000000000000000" pitchFamily="2" charset="0"/>
                <a:cs typeface="Aharoni" panose="02010803020104030203" pitchFamily="2" charset="-79"/>
              </a:rPr>
              <a:t>Instagram: @Gables_CAP</a:t>
            </a:r>
          </a:p>
          <a:p>
            <a:r>
              <a:rPr lang="en-US" sz="3200" b="1" dirty="0">
                <a:latin typeface="Aptos" panose="020B0004020202020204" pitchFamily="34" charset="0"/>
                <a:ea typeface="Ebrima" panose="02000000000000000000" pitchFamily="2" charset="0"/>
                <a:cs typeface="Aharoni" panose="02010803020104030203" pitchFamily="2" charset="-79"/>
              </a:rPr>
              <a:t>MS Teams: Class of 2025</a:t>
            </a:r>
          </a:p>
          <a:p>
            <a:endParaRPr lang="en-US" dirty="0">
              <a:latin typeface="Aptos" panose="020B00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599EBCF-21FA-E59F-CB66-4C9245A407D8}"/>
              </a:ext>
            </a:extLst>
          </p:cNvPr>
          <p:cNvPicPr>
            <a:picLocks noChangeAspect="1"/>
          </p:cNvPicPr>
          <p:nvPr/>
        </p:nvPicPr>
        <p:blipFill rotWithShape="1">
          <a:blip r:embed="rId5"/>
          <a:srcRect l="15015" r="13467"/>
          <a:stretch/>
        </p:blipFill>
        <p:spPr>
          <a:xfrm>
            <a:off x="1396994" y="4287194"/>
            <a:ext cx="7318038" cy="2053448"/>
          </a:xfrm>
          <a:prstGeom prst="rect">
            <a:avLst/>
          </a:prstGeom>
        </p:spPr>
      </p:pic>
      <p:sp>
        <p:nvSpPr>
          <p:cNvPr id="9" name="Donut 8">
            <a:extLst>
              <a:ext uri="{FF2B5EF4-FFF2-40B4-BE49-F238E27FC236}">
                <a16:creationId xmlns:a16="http://schemas.microsoft.com/office/drawing/2014/main" id="{39C8450C-6FEC-1FAF-158C-68953EA303CB}"/>
              </a:ext>
            </a:extLst>
          </p:cNvPr>
          <p:cNvSpPr/>
          <p:nvPr/>
        </p:nvSpPr>
        <p:spPr>
          <a:xfrm>
            <a:off x="5945932" y="5313918"/>
            <a:ext cx="960195"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B227EA9-8CCF-9273-8E89-F0ED14809AD9}"/>
              </a:ext>
            </a:extLst>
          </p:cNvPr>
          <p:cNvSpPr/>
          <p:nvPr/>
        </p:nvSpPr>
        <p:spPr>
          <a:xfrm>
            <a:off x="5823284" y="4146855"/>
            <a:ext cx="1515979" cy="615053"/>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948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7" name="Picture 6" descr="A cell phone with text and a red circle&#10;&#10;Description automatically generated">
            <a:extLst>
              <a:ext uri="{FF2B5EF4-FFF2-40B4-BE49-F238E27FC236}">
                <a16:creationId xmlns:a16="http://schemas.microsoft.com/office/drawing/2014/main" id="{AE95703D-98EF-129C-B8E1-04C07AACA95E}"/>
              </a:ext>
            </a:extLst>
          </p:cNvPr>
          <p:cNvPicPr>
            <a:picLocks noChangeAspect="1"/>
          </p:cNvPicPr>
          <p:nvPr/>
        </p:nvPicPr>
        <p:blipFill rotWithShape="1">
          <a:blip r:embed="rId2"/>
          <a:srcRect l="48538"/>
          <a:stretch/>
        </p:blipFill>
        <p:spPr>
          <a:xfrm>
            <a:off x="6784848" y="0"/>
            <a:ext cx="3529177" cy="6858000"/>
          </a:xfrm>
          <a:prstGeom prst="rect">
            <a:avLst/>
          </a:prstGeom>
        </p:spPr>
      </p:pic>
      <p:pic>
        <p:nvPicPr>
          <p:cNvPr id="5" name="Picture 4" descr="A cellphone with a screen on it&#10;&#10;Description automatically generated">
            <a:extLst>
              <a:ext uri="{FF2B5EF4-FFF2-40B4-BE49-F238E27FC236}">
                <a16:creationId xmlns:a16="http://schemas.microsoft.com/office/drawing/2014/main" id="{FBAA3230-681D-C562-F706-E2B811F0CDB6}"/>
              </a:ext>
            </a:extLst>
          </p:cNvPr>
          <p:cNvPicPr>
            <a:picLocks noChangeAspect="1"/>
          </p:cNvPicPr>
          <p:nvPr/>
        </p:nvPicPr>
        <p:blipFill>
          <a:blip r:embed="rId3"/>
          <a:stretch>
            <a:fillRect/>
          </a:stretch>
        </p:blipFill>
        <p:spPr>
          <a:xfrm>
            <a:off x="-73152" y="0"/>
            <a:ext cx="6858000" cy="6858000"/>
          </a:xfrm>
          <a:prstGeom prst="rect">
            <a:avLst/>
          </a:prstGeom>
        </p:spPr>
      </p:pic>
    </p:spTree>
    <p:extLst>
      <p:ext uri="{BB962C8B-B14F-4D97-AF65-F5344CB8AC3E}">
        <p14:creationId xmlns:p14="http://schemas.microsoft.com/office/powerpoint/2010/main" val="167665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69921" y="906767"/>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412389" y="572860"/>
            <a:ext cx="5287992" cy="1773885"/>
          </a:xfrm>
          <a:prstGeom prst="roundRect">
            <a:avLst/>
          </a:prstGeom>
          <a:solidFill>
            <a:schemeClr val="bg2">
              <a:lumMod val="40000"/>
              <a:lumOff val="60000"/>
            </a:schemeClr>
          </a:solidFill>
        </p:spPr>
        <p:txBody>
          <a:bodyPr>
            <a:normAutofit fontScale="85000" lnSpcReduction="20000"/>
          </a:bodyPr>
          <a:lstStyle/>
          <a:p>
            <a:pPr marL="0" indent="0" fontAlgn="base">
              <a:buSzPct val="150000"/>
              <a:buNone/>
            </a:pPr>
            <a:r>
              <a:rPr lang="es-ES" dirty="0">
                <a:latin typeface="Abadi Extra Light" panose="020B0204020104020204" pitchFamily="34" charset="0"/>
                <a:cs typeface="Aharoni" panose="02010803020104030203" pitchFamily="2" charset="-79"/>
              </a:rPr>
              <a:t>Una herramienta de planificación universitaria que ayuda a los padres y estudiantes a tomar decisiones informadas sobre las oportunidades universitarias. Todos los estudiantes deben tener una cuenta </a:t>
            </a:r>
            <a:r>
              <a:rPr lang="es-ES" dirty="0" err="1">
                <a:latin typeface="Abadi Extra Light" panose="020B0204020104020204" pitchFamily="34" charset="0"/>
                <a:cs typeface="Aharoni" panose="02010803020104030203" pitchFamily="2" charset="-79"/>
              </a:rPr>
              <a:t>Scoir</a:t>
            </a:r>
            <a:r>
              <a:rPr lang="es-ES" dirty="0">
                <a:latin typeface="Abadi Extra Light" panose="020B0204020104020204" pitchFamily="34" charset="0"/>
                <a:cs typeface="Aharoni" panose="02010803020104030203" pitchFamily="2" charset="-79"/>
              </a:rPr>
              <a:t> registrada. Solo tu estudiante puede invitarte a unirte.</a:t>
            </a:r>
            <a:endParaRPr lang="en-US" b="0" i="0" dirty="0">
              <a:effectLst/>
              <a:latin typeface="Abadi Extra Light" panose="020B0204020104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1" name="Group 30">
            <a:extLst>
              <a:ext uri="{FF2B5EF4-FFF2-40B4-BE49-F238E27FC236}">
                <a16:creationId xmlns:a16="http://schemas.microsoft.com/office/drawing/2014/main" id="{EAC46531-6425-6F08-7C8B-EC25088F13D9}"/>
              </a:ext>
            </a:extLst>
          </p:cNvPr>
          <p:cNvGrpSpPr/>
          <p:nvPr/>
        </p:nvGrpSpPr>
        <p:grpSpPr>
          <a:xfrm>
            <a:off x="1071393" y="2501648"/>
            <a:ext cx="8071092" cy="3854239"/>
            <a:chOff x="1071393" y="2001316"/>
            <a:chExt cx="8071092" cy="3854239"/>
          </a:xfrm>
        </p:grpSpPr>
        <p:pic>
          <p:nvPicPr>
            <p:cNvPr id="6" name="Content Placeholder 5" descr="Graphical user interface, application, website&#10;&#10;Description automatically generated">
              <a:extLst>
                <a:ext uri="{FF2B5EF4-FFF2-40B4-BE49-F238E27FC236}">
                  <a16:creationId xmlns:a16="http://schemas.microsoft.com/office/drawing/2014/main" id="{7D8CE54B-5212-731B-D0EF-DD2606E84CC1}"/>
                </a:ext>
              </a:extLst>
            </p:cNvPr>
            <p:cNvPicPr>
              <a:picLocks noChangeAspect="1"/>
            </p:cNvPicPr>
            <p:nvPr/>
          </p:nvPicPr>
          <p:blipFill>
            <a:blip r:embed="rId3"/>
            <a:stretch>
              <a:fillRect/>
            </a:stretch>
          </p:blipFill>
          <p:spPr>
            <a:xfrm>
              <a:off x="1107967" y="2001316"/>
              <a:ext cx="8034518" cy="38542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7B348FD-1008-D96C-DEC7-FB2A66E806F5}"/>
                    </a:ext>
                  </a:extLst>
                </p14:cNvPr>
                <p14:cNvContentPartPr/>
                <p14:nvPr/>
              </p14:nvContentPartPr>
              <p14:xfrm>
                <a:off x="1190883" y="3854819"/>
                <a:ext cx="1027440" cy="360"/>
              </p14:xfrm>
            </p:contentPart>
          </mc:Choice>
          <mc:Fallback xmlns="">
            <p:pic>
              <p:nvPicPr>
                <p:cNvPr id="7" name="Ink 6">
                  <a:extLst>
                    <a:ext uri="{FF2B5EF4-FFF2-40B4-BE49-F238E27FC236}">
                      <a16:creationId xmlns:a16="http://schemas.microsoft.com/office/drawing/2014/main" id="{47B348FD-1008-D96C-DEC7-FB2A66E806F5}"/>
                    </a:ext>
                  </a:extLst>
                </p:cNvPr>
                <p:cNvPicPr/>
                <p:nvPr/>
              </p:nvPicPr>
              <p:blipFill>
                <a:blip r:embed="rId5"/>
                <a:stretch>
                  <a:fillRect/>
                </a:stretch>
              </p:blipFill>
              <p:spPr>
                <a:xfrm>
                  <a:off x="1127883" y="3791819"/>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9C0F5A-E208-6EC5-8462-AA908ABD1897}"/>
                    </a:ext>
                  </a:extLst>
                </p14:cNvPr>
                <p14:cNvContentPartPr/>
                <p14:nvPr/>
              </p14:nvContentPartPr>
              <p14:xfrm>
                <a:off x="1190883" y="3997538"/>
                <a:ext cx="1027440" cy="360"/>
              </p14:xfrm>
            </p:contentPart>
          </mc:Choice>
          <mc:Fallback xmlns="">
            <p:pic>
              <p:nvPicPr>
                <p:cNvPr id="8" name="Ink 7">
                  <a:extLst>
                    <a:ext uri="{FF2B5EF4-FFF2-40B4-BE49-F238E27FC236}">
                      <a16:creationId xmlns:a16="http://schemas.microsoft.com/office/drawing/2014/main" id="{4C9C0F5A-E208-6EC5-8462-AA908ABD1897}"/>
                    </a:ext>
                  </a:extLst>
                </p:cNvPr>
                <p:cNvPicPr/>
                <p:nvPr/>
              </p:nvPicPr>
              <p:blipFill>
                <a:blip r:embed="rId5"/>
                <a:stretch>
                  <a:fillRect/>
                </a:stretch>
              </p:blipFill>
              <p:spPr>
                <a:xfrm>
                  <a:off x="1127883" y="3934538"/>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7CF30C3-E485-A69E-6B68-2767EB7A14A5}"/>
                    </a:ext>
                  </a:extLst>
                </p14:cNvPr>
                <p14:cNvContentPartPr/>
                <p14:nvPr/>
              </p14:nvContentPartPr>
              <p14:xfrm>
                <a:off x="2493472" y="3578775"/>
                <a:ext cx="1027440" cy="360"/>
              </p14:xfrm>
            </p:contentPart>
          </mc:Choice>
          <mc:Fallback xmlns="">
            <p:pic>
              <p:nvPicPr>
                <p:cNvPr id="9" name="Ink 8">
                  <a:extLst>
                    <a:ext uri="{FF2B5EF4-FFF2-40B4-BE49-F238E27FC236}">
                      <a16:creationId xmlns:a16="http://schemas.microsoft.com/office/drawing/2014/main" id="{E7CF30C3-E485-A69E-6B68-2767EB7A14A5}"/>
                    </a:ext>
                  </a:extLst>
                </p:cNvPr>
                <p:cNvPicPr/>
                <p:nvPr/>
              </p:nvPicPr>
              <p:blipFill>
                <a:blip r:embed="rId5"/>
                <a:stretch>
                  <a:fillRect/>
                </a:stretch>
              </p:blipFill>
              <p:spPr>
                <a:xfrm>
                  <a:off x="2430472" y="3515775"/>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C04C271-7D2F-0FD6-5DED-552449358951}"/>
                    </a:ext>
                  </a:extLst>
                </p14:cNvPr>
                <p14:cNvContentPartPr/>
                <p14:nvPr/>
              </p14:nvContentPartPr>
              <p14:xfrm>
                <a:off x="2562482" y="3278865"/>
                <a:ext cx="1103743" cy="360"/>
              </p14:xfrm>
            </p:contentPart>
          </mc:Choice>
          <mc:Fallback xmlns="">
            <p:pic>
              <p:nvPicPr>
                <p:cNvPr id="10" name="Ink 9">
                  <a:extLst>
                    <a:ext uri="{FF2B5EF4-FFF2-40B4-BE49-F238E27FC236}">
                      <a16:creationId xmlns:a16="http://schemas.microsoft.com/office/drawing/2014/main" id="{5C04C271-7D2F-0FD6-5DED-552449358951}"/>
                    </a:ext>
                  </a:extLst>
                </p:cNvPr>
                <p:cNvPicPr/>
                <p:nvPr/>
              </p:nvPicPr>
              <p:blipFill>
                <a:blip r:embed="rId9"/>
                <a:stretch>
                  <a:fillRect/>
                </a:stretch>
              </p:blipFill>
              <p:spPr>
                <a:xfrm>
                  <a:off x="2499483" y="3215865"/>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9F67AB7-3282-6001-577C-174354E1E8DB}"/>
                    </a:ext>
                  </a:extLst>
                </p14:cNvPr>
                <p14:cNvContentPartPr/>
                <p14:nvPr/>
              </p14:nvContentPartPr>
              <p14:xfrm>
                <a:off x="2562482" y="5156234"/>
                <a:ext cx="1027440" cy="360"/>
              </p14:xfrm>
            </p:contentPart>
          </mc:Choice>
          <mc:Fallback xmlns="">
            <p:pic>
              <p:nvPicPr>
                <p:cNvPr id="11" name="Ink 10">
                  <a:extLst>
                    <a:ext uri="{FF2B5EF4-FFF2-40B4-BE49-F238E27FC236}">
                      <a16:creationId xmlns:a16="http://schemas.microsoft.com/office/drawing/2014/main" id="{39F67AB7-3282-6001-577C-174354E1E8DB}"/>
                    </a:ext>
                  </a:extLst>
                </p:cNvPr>
                <p:cNvPicPr/>
                <p:nvPr/>
              </p:nvPicPr>
              <p:blipFill>
                <a:blip r:embed="rId5"/>
                <a:stretch>
                  <a:fillRect/>
                </a:stretch>
              </p:blipFill>
              <p:spPr>
                <a:xfrm>
                  <a:off x="2499482" y="509323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E271A81-F04D-D735-6CE9-55A74EA99EAF}"/>
                    </a:ext>
                  </a:extLst>
                </p14:cNvPr>
                <p14:cNvContentPartPr/>
                <p14:nvPr/>
              </p14:nvContentPartPr>
              <p14:xfrm>
                <a:off x="2527977" y="5455784"/>
                <a:ext cx="1027440" cy="360"/>
              </p14:xfrm>
            </p:contentPart>
          </mc:Choice>
          <mc:Fallback xmlns="">
            <p:pic>
              <p:nvPicPr>
                <p:cNvPr id="12" name="Ink 11">
                  <a:extLst>
                    <a:ext uri="{FF2B5EF4-FFF2-40B4-BE49-F238E27FC236}">
                      <a16:creationId xmlns:a16="http://schemas.microsoft.com/office/drawing/2014/main" id="{7E271A81-F04D-D735-6CE9-55A74EA99EAF}"/>
                    </a:ext>
                  </a:extLst>
                </p:cNvPr>
                <p:cNvPicPr/>
                <p:nvPr/>
              </p:nvPicPr>
              <p:blipFill>
                <a:blip r:embed="rId5"/>
                <a:stretch>
                  <a:fillRect/>
                </a:stretch>
              </p:blipFill>
              <p:spPr>
                <a:xfrm>
                  <a:off x="2464977" y="539278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A6DDB69-94EB-585C-52E4-B61C28D6E90F}"/>
                    </a:ext>
                  </a:extLst>
                </p14:cNvPr>
                <p14:cNvContentPartPr/>
                <p14:nvPr/>
              </p14:nvContentPartPr>
              <p14:xfrm>
                <a:off x="6985592" y="3647786"/>
                <a:ext cx="1321646" cy="360"/>
              </p14:xfrm>
            </p:contentPart>
          </mc:Choice>
          <mc:Fallback xmlns="">
            <p:pic>
              <p:nvPicPr>
                <p:cNvPr id="13" name="Ink 12">
                  <a:extLst>
                    <a:ext uri="{FF2B5EF4-FFF2-40B4-BE49-F238E27FC236}">
                      <a16:creationId xmlns:a16="http://schemas.microsoft.com/office/drawing/2014/main" id="{3A6DDB69-94EB-585C-52E4-B61C28D6E90F}"/>
                    </a:ext>
                  </a:extLst>
                </p:cNvPr>
                <p:cNvPicPr/>
                <p:nvPr/>
              </p:nvPicPr>
              <p:blipFill>
                <a:blip r:embed="rId13"/>
                <a:stretch>
                  <a:fillRect/>
                </a:stretch>
              </p:blipFill>
              <p:spPr>
                <a:xfrm>
                  <a:off x="6922588" y="3584786"/>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222A110-DEB4-D378-6B1B-D2D658578C63}"/>
                    </a:ext>
                  </a:extLst>
                </p14:cNvPr>
                <p14:cNvContentPartPr/>
                <p14:nvPr/>
              </p14:nvContentPartPr>
              <p14:xfrm>
                <a:off x="4779819" y="3927896"/>
                <a:ext cx="360" cy="360"/>
              </p14:xfrm>
            </p:contentPart>
          </mc:Choice>
          <mc:Fallback xmlns="">
            <p:pic>
              <p:nvPicPr>
                <p:cNvPr id="14" name="Ink 13">
                  <a:extLst>
                    <a:ext uri="{FF2B5EF4-FFF2-40B4-BE49-F238E27FC236}">
                      <a16:creationId xmlns:a16="http://schemas.microsoft.com/office/drawing/2014/main" id="{4222A110-DEB4-D378-6B1B-D2D658578C63}"/>
                    </a:ext>
                  </a:extLst>
                </p:cNvPr>
                <p:cNvPicPr/>
                <p:nvPr/>
              </p:nvPicPr>
              <p:blipFill>
                <a:blip r:embed="rId15"/>
                <a:stretch>
                  <a:fillRect/>
                </a:stretch>
              </p:blipFill>
              <p:spPr>
                <a:xfrm>
                  <a:off x="4743819" y="38918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A2F815A-D675-5883-80D9-32ED7C85019C}"/>
                    </a:ext>
                  </a:extLst>
                </p14:cNvPr>
                <p14:cNvContentPartPr/>
                <p14:nvPr/>
              </p14:nvContentPartPr>
              <p14:xfrm>
                <a:off x="4779819" y="4083159"/>
                <a:ext cx="360" cy="360"/>
              </p14:xfrm>
            </p:contentPart>
          </mc:Choice>
          <mc:Fallback xmlns="">
            <p:pic>
              <p:nvPicPr>
                <p:cNvPr id="15" name="Ink 14">
                  <a:extLst>
                    <a:ext uri="{FF2B5EF4-FFF2-40B4-BE49-F238E27FC236}">
                      <a16:creationId xmlns:a16="http://schemas.microsoft.com/office/drawing/2014/main" id="{FA2F815A-D675-5883-80D9-32ED7C85019C}"/>
                    </a:ext>
                  </a:extLst>
                </p:cNvPr>
                <p:cNvPicPr/>
                <p:nvPr/>
              </p:nvPicPr>
              <p:blipFill>
                <a:blip r:embed="rId15"/>
                <a:stretch>
                  <a:fillRect/>
                </a:stretch>
              </p:blipFill>
              <p:spPr>
                <a:xfrm>
                  <a:off x="4743819" y="40471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148D0C9-22CB-5E4D-5153-5C03516307DB}"/>
                    </a:ext>
                  </a:extLst>
                </p14:cNvPr>
                <p14:cNvContentPartPr/>
                <p14:nvPr/>
              </p14:nvContentPartPr>
              <p14:xfrm>
                <a:off x="2968401" y="4716805"/>
                <a:ext cx="814680" cy="360"/>
              </p14:xfrm>
            </p:contentPart>
          </mc:Choice>
          <mc:Fallback xmlns="">
            <p:pic>
              <p:nvPicPr>
                <p:cNvPr id="17" name="Ink 16">
                  <a:extLst>
                    <a:ext uri="{FF2B5EF4-FFF2-40B4-BE49-F238E27FC236}">
                      <a16:creationId xmlns:a16="http://schemas.microsoft.com/office/drawing/2014/main" id="{B148D0C9-22CB-5E4D-5153-5C03516307DB}"/>
                    </a:ext>
                  </a:extLst>
                </p:cNvPr>
                <p:cNvPicPr/>
                <p:nvPr/>
              </p:nvPicPr>
              <p:blipFill>
                <a:blip r:embed="rId18"/>
                <a:stretch>
                  <a:fillRect/>
                </a:stretch>
              </p:blipFill>
              <p:spPr>
                <a:xfrm>
                  <a:off x="2932401" y="4680805"/>
                  <a:ext cx="88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36BF15A-DE3B-104E-CD4B-5A61909553C8}"/>
                    </a:ext>
                  </a:extLst>
                </p14:cNvPr>
                <p14:cNvContentPartPr/>
                <p14:nvPr/>
              </p14:nvContentPartPr>
              <p14:xfrm>
                <a:off x="3041697" y="4844354"/>
                <a:ext cx="741384" cy="360"/>
              </p14:xfrm>
            </p:contentPart>
          </mc:Choice>
          <mc:Fallback xmlns="">
            <p:pic>
              <p:nvPicPr>
                <p:cNvPr id="18" name="Ink 17">
                  <a:extLst>
                    <a:ext uri="{FF2B5EF4-FFF2-40B4-BE49-F238E27FC236}">
                      <a16:creationId xmlns:a16="http://schemas.microsoft.com/office/drawing/2014/main" id="{936BF15A-DE3B-104E-CD4B-5A61909553C8}"/>
                    </a:ext>
                  </a:extLst>
                </p:cNvPr>
                <p:cNvPicPr/>
                <p:nvPr/>
              </p:nvPicPr>
              <p:blipFill>
                <a:blip r:embed="rId20"/>
                <a:stretch>
                  <a:fillRect/>
                </a:stretch>
              </p:blipFill>
              <p:spPr>
                <a:xfrm>
                  <a:off x="3005690" y="4808354"/>
                  <a:ext cx="81303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3296758-5962-A6FB-B3FF-7982522E1E93}"/>
                    </a:ext>
                  </a:extLst>
                </p14:cNvPr>
                <p14:cNvContentPartPr/>
                <p14:nvPr/>
              </p14:nvContentPartPr>
              <p14:xfrm>
                <a:off x="2905008" y="4493099"/>
                <a:ext cx="459294" cy="360"/>
              </p14:xfrm>
            </p:contentPart>
          </mc:Choice>
          <mc:Fallback xmlns="">
            <p:pic>
              <p:nvPicPr>
                <p:cNvPr id="19" name="Ink 18">
                  <a:extLst>
                    <a:ext uri="{FF2B5EF4-FFF2-40B4-BE49-F238E27FC236}">
                      <a16:creationId xmlns:a16="http://schemas.microsoft.com/office/drawing/2014/main" id="{73296758-5962-A6FB-B3FF-7982522E1E93}"/>
                    </a:ext>
                  </a:extLst>
                </p:cNvPr>
                <p:cNvPicPr/>
                <p:nvPr/>
              </p:nvPicPr>
              <p:blipFill>
                <a:blip r:embed="rId22"/>
                <a:stretch>
                  <a:fillRect/>
                </a:stretch>
              </p:blipFill>
              <p:spPr>
                <a:xfrm>
                  <a:off x="2869013" y="4457099"/>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7ED703FB-16DA-E363-3003-3B25DF6D4905}"/>
                    </a:ext>
                  </a:extLst>
                </p14:cNvPr>
                <p14:cNvContentPartPr/>
                <p14:nvPr/>
              </p14:nvContentPartPr>
              <p14:xfrm>
                <a:off x="2812050" y="4602293"/>
                <a:ext cx="459294" cy="360"/>
              </p14:xfrm>
            </p:contentPart>
          </mc:Choice>
          <mc:Fallback xmlns="">
            <p:pic>
              <p:nvPicPr>
                <p:cNvPr id="20" name="Ink 19">
                  <a:extLst>
                    <a:ext uri="{FF2B5EF4-FFF2-40B4-BE49-F238E27FC236}">
                      <a16:creationId xmlns:a16="http://schemas.microsoft.com/office/drawing/2014/main" id="{7ED703FB-16DA-E363-3003-3B25DF6D4905}"/>
                    </a:ext>
                  </a:extLst>
                </p:cNvPr>
                <p:cNvPicPr/>
                <p:nvPr/>
              </p:nvPicPr>
              <p:blipFill>
                <a:blip r:embed="rId22"/>
                <a:stretch>
                  <a:fillRect/>
                </a:stretch>
              </p:blipFill>
              <p:spPr>
                <a:xfrm>
                  <a:off x="2776055" y="4566293"/>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6AA7314-5162-71B5-06AD-693CA99537B6}"/>
                    </a:ext>
                  </a:extLst>
                </p14:cNvPr>
                <p14:cNvContentPartPr/>
                <p14:nvPr/>
              </p14:nvContentPartPr>
              <p14:xfrm>
                <a:off x="2982226" y="4382558"/>
                <a:ext cx="360" cy="360"/>
              </p14:xfrm>
            </p:contentPart>
          </mc:Choice>
          <mc:Fallback xmlns="">
            <p:pic>
              <p:nvPicPr>
                <p:cNvPr id="21" name="Ink 20">
                  <a:extLst>
                    <a:ext uri="{FF2B5EF4-FFF2-40B4-BE49-F238E27FC236}">
                      <a16:creationId xmlns:a16="http://schemas.microsoft.com/office/drawing/2014/main" id="{36AA7314-5162-71B5-06AD-693CA99537B6}"/>
                    </a:ext>
                  </a:extLst>
                </p:cNvPr>
                <p:cNvPicPr/>
                <p:nvPr/>
              </p:nvPicPr>
              <p:blipFill>
                <a:blip r:embed="rId15"/>
                <a:stretch>
                  <a:fillRect/>
                </a:stretch>
              </p:blipFill>
              <p:spPr>
                <a:xfrm>
                  <a:off x="2946226" y="434655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B49B27B1-6A6C-E9E7-9179-F91B84C1E939}"/>
                    </a:ext>
                  </a:extLst>
                </p14:cNvPr>
                <p14:cNvContentPartPr/>
                <p14:nvPr/>
              </p14:nvContentPartPr>
              <p14:xfrm>
                <a:off x="2691497" y="3944280"/>
                <a:ext cx="459294" cy="360"/>
              </p14:xfrm>
            </p:contentPart>
          </mc:Choice>
          <mc:Fallback xmlns="">
            <p:pic>
              <p:nvPicPr>
                <p:cNvPr id="22" name="Ink 21">
                  <a:extLst>
                    <a:ext uri="{FF2B5EF4-FFF2-40B4-BE49-F238E27FC236}">
                      <a16:creationId xmlns:a16="http://schemas.microsoft.com/office/drawing/2014/main" id="{B49B27B1-6A6C-E9E7-9179-F91B84C1E939}"/>
                    </a:ext>
                  </a:extLst>
                </p:cNvPr>
                <p:cNvPicPr/>
                <p:nvPr/>
              </p:nvPicPr>
              <p:blipFill>
                <a:blip r:embed="rId22"/>
                <a:stretch>
                  <a:fillRect/>
                </a:stretch>
              </p:blipFill>
              <p:spPr>
                <a:xfrm>
                  <a:off x="2655502" y="3908280"/>
                  <a:ext cx="530924" cy="72000"/>
                </a:xfrm>
                <a:prstGeom prst="rect">
                  <a:avLst/>
                </a:prstGeom>
              </p:spPr>
            </p:pic>
          </mc:Fallback>
        </mc:AlternateContent>
        <p:pic>
          <p:nvPicPr>
            <p:cNvPr id="23" name="Picture 22" descr="A person in a hat and cape&#10;&#10;Description automatically generated">
              <a:extLst>
                <a:ext uri="{FF2B5EF4-FFF2-40B4-BE49-F238E27FC236}">
                  <a16:creationId xmlns:a16="http://schemas.microsoft.com/office/drawing/2014/main" id="{E7DE2B03-6426-A318-6FAD-F5482EB76837}"/>
                </a:ext>
              </a:extLst>
            </p:cNvPr>
            <p:cNvPicPr>
              <a:picLocks noChangeAspect="1"/>
            </p:cNvPicPr>
            <p:nvPr/>
          </p:nvPicPr>
          <p:blipFill>
            <a:blip r:embed="rId2"/>
            <a:stretch>
              <a:fillRect/>
            </a:stretch>
          </p:blipFill>
          <p:spPr>
            <a:xfrm>
              <a:off x="1071393" y="2887568"/>
              <a:ext cx="1260628" cy="1260628"/>
            </a:xfrm>
            <a:prstGeom prst="rect">
              <a:avLst/>
            </a:prstGeom>
          </p:spPr>
        </p:pic>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0A7A265C-CE76-CBE0-219D-520679D6D8BC}"/>
                    </a:ext>
                  </a:extLst>
                </p14:cNvPr>
                <p14:cNvContentPartPr/>
                <p14:nvPr/>
              </p14:nvContentPartPr>
              <p14:xfrm>
                <a:off x="2479647" y="3596324"/>
                <a:ext cx="1027440" cy="360"/>
              </p14:xfrm>
            </p:contentPart>
          </mc:Choice>
          <mc:Fallback xmlns="">
            <p:pic>
              <p:nvPicPr>
                <p:cNvPr id="24" name="Ink 23">
                  <a:extLst>
                    <a:ext uri="{FF2B5EF4-FFF2-40B4-BE49-F238E27FC236}">
                      <a16:creationId xmlns:a16="http://schemas.microsoft.com/office/drawing/2014/main" id="{0A7A265C-CE76-CBE0-219D-520679D6D8BC}"/>
                    </a:ext>
                  </a:extLst>
                </p:cNvPr>
                <p:cNvPicPr/>
                <p:nvPr/>
              </p:nvPicPr>
              <p:blipFill>
                <a:blip r:embed="rId5"/>
                <a:stretch>
                  <a:fillRect/>
                </a:stretch>
              </p:blipFill>
              <p:spPr>
                <a:xfrm>
                  <a:off x="2416647" y="353332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62D248B1-471E-282F-A125-1649784822E9}"/>
                    </a:ext>
                  </a:extLst>
                </p14:cNvPr>
                <p14:cNvContentPartPr/>
                <p14:nvPr/>
              </p14:nvContentPartPr>
              <p14:xfrm>
                <a:off x="2548657" y="3296414"/>
                <a:ext cx="1103743" cy="360"/>
              </p14:xfrm>
            </p:contentPart>
          </mc:Choice>
          <mc:Fallback xmlns="">
            <p:pic>
              <p:nvPicPr>
                <p:cNvPr id="25" name="Ink 24">
                  <a:extLst>
                    <a:ext uri="{FF2B5EF4-FFF2-40B4-BE49-F238E27FC236}">
                      <a16:creationId xmlns:a16="http://schemas.microsoft.com/office/drawing/2014/main" id="{62D248B1-471E-282F-A125-1649784822E9}"/>
                    </a:ext>
                  </a:extLst>
                </p:cNvPr>
                <p:cNvPicPr/>
                <p:nvPr/>
              </p:nvPicPr>
              <p:blipFill>
                <a:blip r:embed="rId9"/>
                <a:stretch>
                  <a:fillRect/>
                </a:stretch>
              </p:blipFill>
              <p:spPr>
                <a:xfrm>
                  <a:off x="2485658" y="3233414"/>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E723A8FA-D7F8-547D-A859-50FD0D975E73}"/>
                    </a:ext>
                  </a:extLst>
                </p14:cNvPr>
                <p14:cNvContentPartPr/>
                <p14:nvPr/>
              </p14:nvContentPartPr>
              <p14:xfrm>
                <a:off x="6971767" y="3665335"/>
                <a:ext cx="1321646" cy="360"/>
              </p14:xfrm>
            </p:contentPart>
          </mc:Choice>
          <mc:Fallback xmlns="">
            <p:pic>
              <p:nvPicPr>
                <p:cNvPr id="26" name="Ink 25">
                  <a:extLst>
                    <a:ext uri="{FF2B5EF4-FFF2-40B4-BE49-F238E27FC236}">
                      <a16:creationId xmlns:a16="http://schemas.microsoft.com/office/drawing/2014/main" id="{E723A8FA-D7F8-547D-A859-50FD0D975E73}"/>
                    </a:ext>
                  </a:extLst>
                </p:cNvPr>
                <p:cNvPicPr/>
                <p:nvPr/>
              </p:nvPicPr>
              <p:blipFill>
                <a:blip r:embed="rId13"/>
                <a:stretch>
                  <a:fillRect/>
                </a:stretch>
              </p:blipFill>
              <p:spPr>
                <a:xfrm>
                  <a:off x="6908763" y="3602335"/>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C4CCC5C7-A384-50CC-973C-66A8998B5D49}"/>
                    </a:ext>
                  </a:extLst>
                </p14:cNvPr>
                <p14:cNvContentPartPr/>
                <p14:nvPr/>
              </p14:nvContentPartPr>
              <p14:xfrm>
                <a:off x="4765994" y="3945445"/>
                <a:ext cx="360" cy="360"/>
              </p14:xfrm>
            </p:contentPart>
          </mc:Choice>
          <mc:Fallback xmlns="">
            <p:pic>
              <p:nvPicPr>
                <p:cNvPr id="27" name="Ink 26">
                  <a:extLst>
                    <a:ext uri="{FF2B5EF4-FFF2-40B4-BE49-F238E27FC236}">
                      <a16:creationId xmlns:a16="http://schemas.microsoft.com/office/drawing/2014/main" id="{C4CCC5C7-A384-50CC-973C-66A8998B5D49}"/>
                    </a:ext>
                  </a:extLst>
                </p:cNvPr>
                <p:cNvPicPr/>
                <p:nvPr/>
              </p:nvPicPr>
              <p:blipFill>
                <a:blip r:embed="rId15"/>
                <a:stretch>
                  <a:fillRect/>
                </a:stretch>
              </p:blipFill>
              <p:spPr>
                <a:xfrm>
                  <a:off x="4729994" y="390944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48BE75B-1BB9-65A2-BAC4-7365705B53AA}"/>
                    </a:ext>
                  </a:extLst>
                </p14:cNvPr>
                <p14:cNvContentPartPr/>
                <p14:nvPr/>
              </p14:nvContentPartPr>
              <p14:xfrm>
                <a:off x="4765994" y="4100708"/>
                <a:ext cx="360" cy="360"/>
              </p14:xfrm>
            </p:contentPart>
          </mc:Choice>
          <mc:Fallback xmlns="">
            <p:pic>
              <p:nvPicPr>
                <p:cNvPr id="28" name="Ink 27">
                  <a:extLst>
                    <a:ext uri="{FF2B5EF4-FFF2-40B4-BE49-F238E27FC236}">
                      <a16:creationId xmlns:a16="http://schemas.microsoft.com/office/drawing/2014/main" id="{248BE75B-1BB9-65A2-BAC4-7365705B53AA}"/>
                    </a:ext>
                  </a:extLst>
                </p:cNvPr>
                <p:cNvPicPr/>
                <p:nvPr/>
              </p:nvPicPr>
              <p:blipFill>
                <a:blip r:embed="rId15"/>
                <a:stretch>
                  <a:fillRect/>
                </a:stretch>
              </p:blipFill>
              <p:spPr>
                <a:xfrm>
                  <a:off x="4729994" y="40647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950C699C-F817-9D1B-C793-D1E7CCE6147F}"/>
                    </a:ext>
                  </a:extLst>
                </p14:cNvPr>
                <p14:cNvContentPartPr/>
                <p14:nvPr/>
              </p14:nvContentPartPr>
              <p14:xfrm>
                <a:off x="2968401" y="4400107"/>
                <a:ext cx="360" cy="360"/>
              </p14:xfrm>
            </p:contentPart>
          </mc:Choice>
          <mc:Fallback xmlns="">
            <p:pic>
              <p:nvPicPr>
                <p:cNvPr id="29" name="Ink 28">
                  <a:extLst>
                    <a:ext uri="{FF2B5EF4-FFF2-40B4-BE49-F238E27FC236}">
                      <a16:creationId xmlns:a16="http://schemas.microsoft.com/office/drawing/2014/main" id="{950C699C-F817-9D1B-C793-D1E7CCE6147F}"/>
                    </a:ext>
                  </a:extLst>
                </p:cNvPr>
                <p:cNvPicPr/>
                <p:nvPr/>
              </p:nvPicPr>
              <p:blipFill>
                <a:blip r:embed="rId15"/>
                <a:stretch>
                  <a:fillRect/>
                </a:stretch>
              </p:blipFill>
              <p:spPr>
                <a:xfrm>
                  <a:off x="2932401" y="436410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CFE7A002-8610-D534-0151-640979559148}"/>
                    </a:ext>
                  </a:extLst>
                </p14:cNvPr>
                <p14:cNvContentPartPr/>
                <p14:nvPr/>
              </p14:nvContentPartPr>
              <p14:xfrm>
                <a:off x="2677672" y="3961829"/>
                <a:ext cx="459294" cy="360"/>
              </p14:xfrm>
            </p:contentPart>
          </mc:Choice>
          <mc:Fallback xmlns="">
            <p:pic>
              <p:nvPicPr>
                <p:cNvPr id="30" name="Ink 29">
                  <a:extLst>
                    <a:ext uri="{FF2B5EF4-FFF2-40B4-BE49-F238E27FC236}">
                      <a16:creationId xmlns:a16="http://schemas.microsoft.com/office/drawing/2014/main" id="{CFE7A002-8610-D534-0151-640979559148}"/>
                    </a:ext>
                  </a:extLst>
                </p:cNvPr>
                <p:cNvPicPr/>
                <p:nvPr/>
              </p:nvPicPr>
              <p:blipFill>
                <a:blip r:embed="rId22"/>
                <a:stretch>
                  <a:fillRect/>
                </a:stretch>
              </p:blipFill>
              <p:spPr>
                <a:xfrm>
                  <a:off x="2641677" y="3925829"/>
                  <a:ext cx="530924" cy="72000"/>
                </a:xfrm>
                <a:prstGeom prst="rect">
                  <a:avLst/>
                </a:prstGeom>
              </p:spPr>
            </p:pic>
          </mc:Fallback>
        </mc:AlternateContent>
      </p:grpSp>
      <p:sp>
        <p:nvSpPr>
          <p:cNvPr id="16" name="Donut 8">
            <a:extLst>
              <a:ext uri="{FF2B5EF4-FFF2-40B4-BE49-F238E27FC236}">
                <a16:creationId xmlns:a16="http://schemas.microsoft.com/office/drawing/2014/main" id="{86FEEB05-47AC-379B-5296-282CDBC6115E}"/>
              </a:ext>
            </a:extLst>
          </p:cNvPr>
          <p:cNvSpPr/>
          <p:nvPr/>
        </p:nvSpPr>
        <p:spPr>
          <a:xfrm>
            <a:off x="4370779" y="3466657"/>
            <a:ext cx="2166821" cy="752385"/>
          </a:xfrm>
          <a:prstGeom prst="donut">
            <a:avLst>
              <a:gd name="adj" fmla="val 570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259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770890"/>
            <a:ext cx="7923068" cy="1268984"/>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FECHAS IMPORTANTES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8" name="Content Placeholder 2">
            <a:extLst>
              <a:ext uri="{FF2B5EF4-FFF2-40B4-BE49-F238E27FC236}">
                <a16:creationId xmlns:a16="http://schemas.microsoft.com/office/drawing/2014/main" id="{D8A85CA7-E072-77C5-84C9-F7FCD6835724}"/>
              </a:ext>
            </a:extLst>
          </p:cNvPr>
          <p:cNvSpPr>
            <a:spLocks noGrp="1"/>
          </p:cNvSpPr>
          <p:nvPr>
            <p:ph idx="1"/>
          </p:nvPr>
        </p:nvSpPr>
        <p:spPr>
          <a:xfrm>
            <a:off x="565150" y="2160588"/>
            <a:ext cx="7335838" cy="3600450"/>
          </a:xfrm>
          <a:prstGeom prst="roundRect">
            <a:avLst/>
          </a:prstGeom>
          <a:solidFill>
            <a:schemeClr val="accent4">
              <a:lumMod val="60000"/>
              <a:lumOff val="40000"/>
            </a:schemeClr>
          </a:solidFill>
        </p:spPr>
        <p:txBody>
          <a:bodyPr>
            <a:normAutofit fontScale="92500" lnSpcReduction="20000"/>
          </a:bodyPr>
          <a:lstStyle/>
          <a:p>
            <a:r>
              <a:rPr lang="en-US" b="1" dirty="0">
                <a:latin typeface="Aptos" panose="020B0004020202020204" pitchFamily="34" charset="0"/>
                <a:cs typeface="Aharoni" panose="02010803020104030203" pitchFamily="2" charset="-79"/>
              </a:rPr>
              <a:t>NOCHE DE AYUDA FINANCIERA:</a:t>
            </a:r>
          </a:p>
          <a:p>
            <a:pPr marL="0" indent="0">
              <a:buNone/>
            </a:pPr>
            <a:r>
              <a:rPr lang="en-US" dirty="0">
                <a:latin typeface="Aptos" panose="020B0004020202020204" pitchFamily="34" charset="0"/>
                <a:cs typeface="Aharoni" panose="02010803020104030203" pitchFamily="2" charset="-79"/>
              </a:rPr>
              <a:t>         </a:t>
            </a:r>
            <a:r>
              <a:rPr lang="es-ES" dirty="0">
                <a:latin typeface="Aptos" panose="020B0004020202020204" pitchFamily="34" charset="0"/>
                <a:cs typeface="Aharoni" panose="02010803020104030203" pitchFamily="2" charset="-79"/>
              </a:rPr>
              <a:t>Martes 1 de octubre a las 6:30 por Zoom</a:t>
            </a:r>
            <a:endParaRPr lang="en-US" sz="2400" dirty="0">
              <a:latin typeface="Aptos" panose="020B0004020202020204" pitchFamily="34" charset="0"/>
              <a:cs typeface="Aharoni" panose="02010803020104030203" pitchFamily="2" charset="-79"/>
            </a:endParaRPr>
          </a:p>
          <a:p>
            <a:r>
              <a:rPr lang="en-US" b="1" dirty="0">
                <a:latin typeface="Aptos" panose="020B0004020202020204" pitchFamily="34" charset="0"/>
                <a:cs typeface="Aharoni" panose="02010803020104030203" pitchFamily="2" charset="-79"/>
              </a:rPr>
              <a:t>BRIGHT FUTURES:</a:t>
            </a:r>
          </a:p>
          <a:p>
            <a:pPr marL="457200" lvl="1" indent="0">
              <a:buNone/>
            </a:pPr>
            <a:r>
              <a:rPr lang="en-US" sz="2400" dirty="0">
                <a:latin typeface="Aptos" panose="020B0004020202020204" pitchFamily="34" charset="0"/>
                <a:cs typeface="Aharoni" panose="02010803020104030203" pitchFamily="2" charset="-79"/>
              </a:rPr>
              <a:t>*</a:t>
            </a:r>
            <a:r>
              <a:rPr lang="en-US" sz="2400" dirty="0" err="1">
                <a:latin typeface="Aptos" panose="020B0004020202020204" pitchFamily="34" charset="0"/>
                <a:cs typeface="Aharoni" panose="02010803020104030203" pitchFamily="2" charset="-79"/>
              </a:rPr>
              <a:t>Aplicación</a:t>
            </a:r>
            <a:r>
              <a:rPr lang="en-US" sz="2400" dirty="0">
                <a:latin typeface="Aptos" panose="020B0004020202020204" pitchFamily="34" charset="0"/>
                <a:cs typeface="Aharoni" panose="02010803020104030203" pitchFamily="2" charset="-79"/>
              </a:rPr>
              <a:t> </a:t>
            </a:r>
            <a:r>
              <a:rPr lang="en-US" sz="2400" dirty="0" err="1">
                <a:latin typeface="Aptos" panose="020B0004020202020204" pitchFamily="34" charset="0"/>
                <a:cs typeface="Aharoni" panose="02010803020104030203" pitchFamily="2" charset="-79"/>
              </a:rPr>
              <a:t>abre</a:t>
            </a:r>
            <a:r>
              <a:rPr lang="en-US" sz="2400" dirty="0">
                <a:latin typeface="Aptos" panose="020B0004020202020204" pitchFamily="34" charset="0"/>
                <a:cs typeface="Aharoni" panose="02010803020104030203" pitchFamily="2" charset="-79"/>
              </a:rPr>
              <a:t> 1 de </a:t>
            </a:r>
            <a:r>
              <a:rPr lang="en-US" sz="2400" dirty="0" err="1">
                <a:latin typeface="Aptos" panose="020B0004020202020204" pitchFamily="34" charset="0"/>
                <a:cs typeface="Aharoni" panose="02010803020104030203" pitchFamily="2" charset="-79"/>
              </a:rPr>
              <a:t>octubre</a:t>
            </a:r>
            <a:endParaRPr lang="en-US" sz="2400" dirty="0">
              <a:latin typeface="Aptos" panose="020B0004020202020204" pitchFamily="34" charset="0"/>
              <a:cs typeface="Aharoni" panose="02010803020104030203" pitchFamily="2" charset="-79"/>
            </a:endParaRPr>
          </a:p>
          <a:p>
            <a:r>
              <a:rPr lang="en-US" b="1" dirty="0">
                <a:latin typeface="Aptos" panose="020B0004020202020204" pitchFamily="34" charset="0"/>
                <a:cs typeface="Aharoni" panose="02010803020104030203" pitchFamily="2" charset="-79"/>
              </a:rPr>
              <a:t>FAFSA:</a:t>
            </a:r>
          </a:p>
          <a:p>
            <a:pPr marL="457200" lvl="1" indent="0">
              <a:buNone/>
            </a:pPr>
            <a:r>
              <a:rPr lang="en-US" sz="2400" dirty="0">
                <a:latin typeface="Aptos" panose="020B0004020202020204" pitchFamily="34" charset="0"/>
                <a:cs typeface="Aharoni" panose="02010803020104030203" pitchFamily="2" charset="-79"/>
              </a:rPr>
              <a:t>*</a:t>
            </a:r>
            <a:r>
              <a:rPr lang="en-US" sz="2400" dirty="0" err="1">
                <a:latin typeface="Aptos" panose="020B0004020202020204" pitchFamily="34" charset="0"/>
                <a:cs typeface="Aharoni" panose="02010803020104030203" pitchFamily="2" charset="-79"/>
              </a:rPr>
              <a:t>Aplicación</a:t>
            </a:r>
            <a:r>
              <a:rPr lang="en-US" sz="2400" dirty="0">
                <a:latin typeface="Aptos" panose="020B0004020202020204" pitchFamily="34" charset="0"/>
                <a:cs typeface="Aharoni" panose="02010803020104030203" pitchFamily="2" charset="-79"/>
              </a:rPr>
              <a:t> </a:t>
            </a:r>
            <a:r>
              <a:rPr lang="en-US" sz="2400" dirty="0" err="1">
                <a:latin typeface="Aptos" panose="020B0004020202020204" pitchFamily="34" charset="0"/>
                <a:cs typeface="Aharoni" panose="02010803020104030203" pitchFamily="2" charset="-79"/>
              </a:rPr>
              <a:t>abre</a:t>
            </a:r>
            <a:r>
              <a:rPr lang="en-US" sz="2400" dirty="0">
                <a:latin typeface="Aptos" panose="020B0004020202020204" pitchFamily="34" charset="0"/>
                <a:cs typeface="Aharoni" panose="02010803020104030203" pitchFamily="2" charset="-79"/>
              </a:rPr>
              <a:t> 1 de </a:t>
            </a:r>
            <a:r>
              <a:rPr lang="en-US" sz="2400" dirty="0" err="1">
                <a:latin typeface="Aptos" panose="020B0004020202020204" pitchFamily="34" charset="0"/>
                <a:cs typeface="Aharoni" panose="02010803020104030203" pitchFamily="2" charset="-79"/>
              </a:rPr>
              <a:t>octubre</a:t>
            </a:r>
            <a:endParaRPr lang="en-US" sz="2400" dirty="0">
              <a:latin typeface="Aptos" panose="020B0004020202020204" pitchFamily="34" charset="0"/>
              <a:cs typeface="Aharoni" panose="02010803020104030203" pitchFamily="2" charset="-79"/>
            </a:endParaRPr>
          </a:p>
          <a:p>
            <a:r>
              <a:rPr lang="en-US" b="1" dirty="0">
                <a:latin typeface="Aptos" panose="020B0004020202020204" pitchFamily="34" charset="0"/>
                <a:cs typeface="Aharoni" panose="02010803020104030203" pitchFamily="2" charset="-79"/>
              </a:rPr>
              <a:t>FERIA UNIVERSITARIA:</a:t>
            </a:r>
          </a:p>
          <a:p>
            <a:pPr marL="457200" lvl="1" indent="0">
              <a:buNone/>
            </a:pPr>
            <a:r>
              <a:rPr lang="en-US" sz="2400" dirty="0">
                <a:latin typeface="Aptos" panose="020B0004020202020204" pitchFamily="34" charset="0"/>
                <a:cs typeface="Aharoni" panose="02010803020104030203" pitchFamily="2" charset="-79"/>
              </a:rPr>
              <a:t>Lunes 14 de </a:t>
            </a:r>
            <a:r>
              <a:rPr lang="en-US" sz="2400" dirty="0" err="1">
                <a:latin typeface="Aptos" panose="020B0004020202020204" pitchFamily="34" charset="0"/>
                <a:cs typeface="Aharoni" panose="02010803020104030203" pitchFamily="2" charset="-79"/>
              </a:rPr>
              <a:t>octubre</a:t>
            </a:r>
            <a:endParaRPr lang="en-US" sz="2400" dirty="0">
              <a:latin typeface="Avenir Black" panose="02000503020000020003" pitchFamily="2" charset="0"/>
            </a:endParaRPr>
          </a:p>
        </p:txBody>
      </p:sp>
    </p:spTree>
    <p:extLst>
      <p:ext uri="{BB962C8B-B14F-4D97-AF65-F5344CB8AC3E}">
        <p14:creationId xmlns:p14="http://schemas.microsoft.com/office/powerpoint/2010/main" val="1090694408"/>
      </p:ext>
    </p:extLst>
  </p:cSld>
  <p:clrMapOvr>
    <a:masterClrMapping/>
  </p:clrMapOvr>
</p:sld>
</file>

<file path=ppt/theme/theme1.xml><?xml version="1.0" encoding="utf-8"?>
<a:theme xmlns:a="http://schemas.openxmlformats.org/drawingml/2006/main" name="PunchcardVTI">
  <a:themeElements>
    <a:clrScheme name="CAVS">
      <a:dk1>
        <a:srgbClr val="000000"/>
      </a:dk1>
      <a:lt1>
        <a:srgbClr val="FFFFFF"/>
      </a:lt1>
      <a:dk2>
        <a:srgbClr val="050103"/>
      </a:dk2>
      <a:lt2>
        <a:srgbClr val="888480"/>
      </a:lt2>
      <a:accent1>
        <a:srgbClr val="D3040D"/>
      </a:accent1>
      <a:accent2>
        <a:srgbClr val="D4040E"/>
      </a:accent2>
      <a:accent3>
        <a:srgbClr val="9F1701"/>
      </a:accent3>
      <a:accent4>
        <a:srgbClr val="ADA9A6"/>
      </a:accent4>
      <a:accent5>
        <a:srgbClr val="000000"/>
      </a:accent5>
      <a:accent6>
        <a:srgbClr val="E7092E"/>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S Scoir" id="{CA4328FD-63AE-784C-A9EE-A036C309C9B4}" vid="{64123048-B8E5-1547-AD9C-9D2127F42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PunchcardVTI</Template>
  <TotalTime>1349</TotalTime>
  <Words>2318</Words>
  <Application>Microsoft Office PowerPoint</Application>
  <PresentationFormat>Widescreen</PresentationFormat>
  <Paragraphs>252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PunchcardVTI</vt:lpstr>
      <vt:lpstr>PowerPoint Presentation</vt:lpstr>
      <vt:lpstr>NUEVAS ASIGNACIONES DE CONSEJEROS</vt:lpstr>
      <vt:lpstr>REQUISITOS DE GRADUACIÓN</vt:lpstr>
      <vt:lpstr>GRAD TRACK</vt:lpstr>
      <vt:lpstr>PowerPoint Presentation</vt:lpstr>
      <vt:lpstr>COMUNICACIONES DE CAP</vt:lpstr>
      <vt:lpstr>PowerPoint Presentation</vt:lpstr>
      <vt:lpstr>SCOIR</vt:lpstr>
      <vt:lpstr>FECHAS IMPORTANTES</vt:lpstr>
      <vt:lpstr>EDUCACIÓN POSTSECUNDARIA</vt:lpstr>
      <vt:lpstr>COLEGIOS COMUNITARIOS Y UNIVERSIDADES ESTATALES</vt:lpstr>
      <vt:lpstr>ELEGIR UN COLEGIO O UNIVERSIDAD</vt:lpstr>
      <vt:lpstr>PowerPoint Presentation</vt:lpstr>
      <vt:lpstr>SELECTIVITY OF COLLEGES</vt:lpstr>
      <vt:lpstr>¿QUÉ ESTÁN MIRANDO LAS UNIVERSIDADES?</vt:lpstr>
      <vt:lpstr>EXÁMENES DE INGRESO A LA UNIVERSIDAD</vt:lpstr>
      <vt:lpstr>PRÓXIMAS FECHAS DE EXÁMENES</vt:lpstr>
      <vt:lpstr>FEE WAIVERS</vt:lpstr>
      <vt:lpstr>RECURSOS DE ENSAYO</vt:lpstr>
      <vt:lpstr>SOLICITUD DE ADMISIÓN</vt:lpstr>
      <vt:lpstr>TIPOS DE APLICACIONES</vt:lpstr>
      <vt:lpstr>LA CRONOLOGÍA</vt:lpstr>
      <vt:lpstr>POR DÓNDE EMPEZAR</vt:lpstr>
      <vt:lpstr>DÓNDE APLICAR</vt:lpstr>
      <vt:lpstr>¡CUMPLE CON TUS PLAZOS!</vt:lpstr>
      <vt:lpstr>PRÓXIMOS PASOS</vt:lpstr>
      <vt:lpstr>PRÓXIMOS PASOS</vt:lpstr>
      <vt:lpstr>PRÓXIMOS PASOS</vt:lpstr>
      <vt:lpstr>AYUDA FINANCIERA</vt:lpstr>
      <vt:lpstr>SCHOLARSHIPS</vt:lpstr>
      <vt:lpstr>BECAS</vt:lpstr>
      <vt:lpstr>BRIGHT FUTURES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SANZ DE ACEDO, SOFIA</dc:creator>
  <cp:lastModifiedBy>SANZ DE ACEDO, SOFIA</cp:lastModifiedBy>
  <cp:revision>5</cp:revision>
  <cp:lastPrinted>2023-08-28T11:30:52Z</cp:lastPrinted>
  <dcterms:created xsi:type="dcterms:W3CDTF">2023-08-13T14:26:10Z</dcterms:created>
  <dcterms:modified xsi:type="dcterms:W3CDTF">2024-09-05T15:32:57Z</dcterms:modified>
</cp:coreProperties>
</file>